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4"/>
    <p:sldMasterId id="2147483661" r:id="rId5"/>
  </p:sldMasterIdLst>
  <p:notesMasterIdLst>
    <p:notesMasterId r:id="rId7"/>
  </p:notesMasterIdLst>
  <p:sldIdLst>
    <p:sldId id="275" r:id="rId6"/>
  </p:sldIdLst>
  <p:sldSz cx="51206400" cy="32918400"/>
  <p:notesSz cx="6858000" cy="9313863"/>
  <p:custDataLst>
    <p:tags r:id="rId8"/>
  </p:custDataLst>
  <p:defaultTextStyle>
    <a:defPPr>
      <a:defRPr lang="en-US"/>
    </a:defPPr>
    <a:lvl1pPr algn="l" rtl="0" fontAlgn="base">
      <a:spcBef>
        <a:spcPct val="0"/>
      </a:spcBef>
      <a:spcAft>
        <a:spcPct val="0"/>
      </a:spcAft>
      <a:defRPr sz="9500" kern="1200">
        <a:solidFill>
          <a:schemeClr val="tx1"/>
        </a:solidFill>
        <a:latin typeface="Arial" charset="0"/>
        <a:ea typeface="+mn-ea"/>
        <a:cs typeface="+mn-cs"/>
      </a:defRPr>
    </a:lvl1pPr>
    <a:lvl2pPr marL="457200" algn="l" rtl="0" fontAlgn="base">
      <a:spcBef>
        <a:spcPct val="0"/>
      </a:spcBef>
      <a:spcAft>
        <a:spcPct val="0"/>
      </a:spcAft>
      <a:defRPr sz="9500" kern="1200">
        <a:solidFill>
          <a:schemeClr val="tx1"/>
        </a:solidFill>
        <a:latin typeface="Arial" charset="0"/>
        <a:ea typeface="+mn-ea"/>
        <a:cs typeface="+mn-cs"/>
      </a:defRPr>
    </a:lvl2pPr>
    <a:lvl3pPr marL="914400" algn="l" rtl="0" fontAlgn="base">
      <a:spcBef>
        <a:spcPct val="0"/>
      </a:spcBef>
      <a:spcAft>
        <a:spcPct val="0"/>
      </a:spcAft>
      <a:defRPr sz="9500" kern="1200">
        <a:solidFill>
          <a:schemeClr val="tx1"/>
        </a:solidFill>
        <a:latin typeface="Arial" charset="0"/>
        <a:ea typeface="+mn-ea"/>
        <a:cs typeface="+mn-cs"/>
      </a:defRPr>
    </a:lvl3pPr>
    <a:lvl4pPr marL="1371600" algn="l" rtl="0" fontAlgn="base">
      <a:spcBef>
        <a:spcPct val="0"/>
      </a:spcBef>
      <a:spcAft>
        <a:spcPct val="0"/>
      </a:spcAft>
      <a:defRPr sz="9500" kern="1200">
        <a:solidFill>
          <a:schemeClr val="tx1"/>
        </a:solidFill>
        <a:latin typeface="Arial" charset="0"/>
        <a:ea typeface="+mn-ea"/>
        <a:cs typeface="+mn-cs"/>
      </a:defRPr>
    </a:lvl4pPr>
    <a:lvl5pPr marL="1828800" algn="l" rtl="0" fontAlgn="base">
      <a:spcBef>
        <a:spcPct val="0"/>
      </a:spcBef>
      <a:spcAft>
        <a:spcPct val="0"/>
      </a:spcAft>
      <a:defRPr sz="9500" kern="1200">
        <a:solidFill>
          <a:schemeClr val="tx1"/>
        </a:solidFill>
        <a:latin typeface="Arial" charset="0"/>
        <a:ea typeface="+mn-ea"/>
        <a:cs typeface="+mn-cs"/>
      </a:defRPr>
    </a:lvl5pPr>
    <a:lvl6pPr marL="2286000" algn="l" defTabSz="914400" rtl="0" eaLnBrk="1" latinLnBrk="0" hangingPunct="1">
      <a:defRPr sz="9500" kern="1200">
        <a:solidFill>
          <a:schemeClr val="tx1"/>
        </a:solidFill>
        <a:latin typeface="Arial" charset="0"/>
        <a:ea typeface="+mn-ea"/>
        <a:cs typeface="+mn-cs"/>
      </a:defRPr>
    </a:lvl6pPr>
    <a:lvl7pPr marL="2743200" algn="l" defTabSz="914400" rtl="0" eaLnBrk="1" latinLnBrk="0" hangingPunct="1">
      <a:defRPr sz="9500" kern="1200">
        <a:solidFill>
          <a:schemeClr val="tx1"/>
        </a:solidFill>
        <a:latin typeface="Arial" charset="0"/>
        <a:ea typeface="+mn-ea"/>
        <a:cs typeface="+mn-cs"/>
      </a:defRPr>
    </a:lvl7pPr>
    <a:lvl8pPr marL="3200400" algn="l" defTabSz="914400" rtl="0" eaLnBrk="1" latinLnBrk="0" hangingPunct="1">
      <a:defRPr sz="9500" kern="1200">
        <a:solidFill>
          <a:schemeClr val="tx1"/>
        </a:solidFill>
        <a:latin typeface="Arial" charset="0"/>
        <a:ea typeface="+mn-ea"/>
        <a:cs typeface="+mn-cs"/>
      </a:defRPr>
    </a:lvl8pPr>
    <a:lvl9pPr marL="3657600" algn="l" defTabSz="914400" rtl="0" eaLnBrk="1" latinLnBrk="0" hangingPunct="1">
      <a:defRPr sz="95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NA Header" id="{CDC80810-E0C5-41BC-829D-B99B380CAC3A}">
          <p14:sldIdLst>
            <p14:sldId id="275"/>
          </p14:sldIdLst>
        </p14:section>
        <p14:section name="Red Header" id="{E34F8915-3563-4C2D-B2A7-4BD0CAF246A6}">
          <p14:sldIdLst/>
        </p14:section>
      </p14:sectionLst>
    </p:ext>
    <p:ext uri="{EFAFB233-063F-42B5-8137-9DF3F51BA10A}">
      <p15:sldGuideLst xmlns:p15="http://schemas.microsoft.com/office/powerpoint/2012/main">
        <p15:guide id="1" orient="horz" pos="19563">
          <p15:clr>
            <a:srgbClr val="A4A3A4"/>
          </p15:clr>
        </p15:guide>
        <p15:guide id="2" orient="horz" pos="15336">
          <p15:clr>
            <a:srgbClr val="A4A3A4"/>
          </p15:clr>
        </p15:guide>
        <p15:guide id="3" orient="horz" pos="11496">
          <p15:clr>
            <a:srgbClr val="A4A3A4"/>
          </p15:clr>
        </p15:guide>
        <p15:guide id="4" orient="horz" pos="3864">
          <p15:clr>
            <a:srgbClr val="A4A3A4"/>
          </p15:clr>
        </p15:guide>
        <p15:guide id="5" orient="horz" pos="7656">
          <p15:clr>
            <a:srgbClr val="A4A3A4"/>
          </p15:clr>
        </p15:guide>
        <p15:guide id="6" pos="21454">
          <p15:clr>
            <a:srgbClr val="A4A3A4"/>
          </p15:clr>
        </p15:guide>
        <p15:guide id="7" pos="10774">
          <p15:clr>
            <a:srgbClr val="A4A3A4"/>
          </p15:clr>
        </p15:guide>
        <p15:guide id="8" pos="11038">
          <p15:clr>
            <a:srgbClr val="A4A3A4"/>
          </p15:clr>
        </p15:guide>
        <p15:guide id="9" pos="21168">
          <p15:clr>
            <a:srgbClr val="A4A3A4"/>
          </p15:clr>
        </p15:guide>
        <p15:guide id="10" pos="315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17170"/>
    <a:srgbClr val="A3A5B1"/>
    <a:srgbClr val="BAA7AC"/>
    <a:srgbClr val="D7C0C6"/>
    <a:srgbClr val="A9ACB5"/>
    <a:srgbClr val="292929"/>
    <a:srgbClr val="333333"/>
    <a:srgbClr val="4D4D4D"/>
    <a:srgbClr val="A2A6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9" autoAdjust="0"/>
    <p:restoredTop sz="84039" autoAdjust="0"/>
  </p:normalViewPr>
  <p:slideViewPr>
    <p:cSldViewPr snapToGrid="0" showGuides="1">
      <p:cViewPr varScale="1">
        <p:scale>
          <a:sx n="18" d="100"/>
          <a:sy n="18" d="100"/>
        </p:scale>
        <p:origin x="1231" y="96"/>
      </p:cViewPr>
      <p:guideLst>
        <p:guide orient="horz" pos="19563"/>
        <p:guide orient="horz" pos="15336"/>
        <p:guide orient="horz" pos="11496"/>
        <p:guide orient="horz" pos="3864"/>
        <p:guide orient="horz" pos="7656"/>
        <p:guide pos="21454"/>
        <p:guide pos="10774"/>
        <p:guide pos="11038"/>
        <p:guide pos="21168"/>
        <p:guide pos="31584"/>
      </p:guideLst>
    </p:cSldViewPr>
  </p:slid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4613"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712788" y="698500"/>
            <a:ext cx="5432425" cy="34925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685800" y="4424363"/>
            <a:ext cx="5486400" cy="419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847138"/>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4613" y="8847138"/>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BD7702C-C699-4CE4-9B53-F5D371EFF682}" type="slidenum">
              <a:rPr lang="en-US"/>
              <a:pPr/>
              <a:t>‹#›</a:t>
            </a:fld>
            <a:endParaRPr lang="en-US"/>
          </a:p>
        </p:txBody>
      </p:sp>
    </p:spTree>
    <p:extLst>
      <p:ext uri="{BB962C8B-B14F-4D97-AF65-F5344CB8AC3E}">
        <p14:creationId xmlns:p14="http://schemas.microsoft.com/office/powerpoint/2010/main" val="266188965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000000"/>
                </a:solidFill>
                <a:effectLst/>
                <a:latin typeface="Arial" panose="020B0604020202020204" pitchFamily="34" charset="0"/>
              </a:rPr>
              <a:t>Rare, clonal histiocytosis with frequent multiorgan involvement (</a:t>
            </a:r>
            <a:r>
              <a:rPr lang="en-US" b="0" i="0" dirty="0">
                <a:solidFill>
                  <a:srgbClr val="4A4A4A"/>
                </a:solidFill>
                <a:effectLst/>
                <a:latin typeface="Arial" panose="020B0604020202020204" pitchFamily="34" charset="0"/>
              </a:rPr>
              <a:t>Histiocytosis is a generic name for a group of syndromes characterized by an abnormal increase in the number of certain immune cells called histiocytes. These include monocytes, macrophages, and dendritic cells)</a:t>
            </a:r>
            <a:endParaRPr lang="en-US" b="0" i="0" dirty="0">
              <a:solidFill>
                <a:srgbClr val="000000"/>
              </a:solidFill>
              <a:effectLst/>
              <a:latin typeface="Arial" panose="020B0604020202020204" pitchFamily="34" charset="0"/>
            </a:endParaRPr>
          </a:p>
          <a:p>
            <a:pPr algn="l" fontAlgn="base">
              <a:buFont typeface="Arial" panose="020B0604020202020204" pitchFamily="34" charset="0"/>
              <a:buChar char="•"/>
            </a:pPr>
            <a:r>
              <a:rPr lang="en-US" b="0" i="0" dirty="0">
                <a:solidFill>
                  <a:srgbClr val="000000"/>
                </a:solidFill>
                <a:effectLst/>
                <a:latin typeface="Arial" panose="020B0604020202020204" pitchFamily="34" charset="0"/>
              </a:rPr>
              <a:t>First described in 1930 by William Chester and Jakob Erdheim</a:t>
            </a:r>
          </a:p>
          <a:p>
            <a:pPr algn="l" fontAlgn="base">
              <a:buFont typeface="Arial" panose="020B0604020202020204" pitchFamily="34" charset="0"/>
              <a:buChar char="•"/>
            </a:pPr>
            <a:r>
              <a:rPr lang="en-US" b="0" i="0" dirty="0">
                <a:solidFill>
                  <a:srgbClr val="000000"/>
                </a:solidFill>
                <a:effectLst/>
                <a:latin typeface="Arial" panose="020B0604020202020204" pitchFamily="34" charset="0"/>
              </a:rPr>
              <a:t>Previously thought to be an inflammatory disorder, recognized as a neoplasm in WHO Classification of </a:t>
            </a:r>
            <a:r>
              <a:rPr lang="en-US" b="0" i="0" dirty="0" err="1">
                <a:solidFill>
                  <a:srgbClr val="000000"/>
                </a:solidFill>
                <a:effectLst/>
                <a:latin typeface="Arial" panose="020B0604020202020204" pitchFamily="34" charset="0"/>
              </a:rPr>
              <a:t>Tumours</a:t>
            </a:r>
            <a:r>
              <a:rPr lang="en-US" b="0" i="0" dirty="0">
                <a:solidFill>
                  <a:srgbClr val="000000"/>
                </a:solidFill>
                <a:effectLst/>
                <a:latin typeface="Arial" panose="020B0604020202020204" pitchFamily="34" charset="0"/>
              </a:rPr>
              <a:t> of </a:t>
            </a:r>
            <a:r>
              <a:rPr lang="en-US" b="0" i="0" dirty="0" err="1">
                <a:solidFill>
                  <a:srgbClr val="000000"/>
                </a:solidFill>
                <a:effectLst/>
                <a:latin typeface="Arial" panose="020B0604020202020204" pitchFamily="34" charset="0"/>
              </a:rPr>
              <a:t>Haematopoietic</a:t>
            </a:r>
            <a:r>
              <a:rPr lang="en-US" b="0" i="0" dirty="0">
                <a:solidFill>
                  <a:srgbClr val="000000"/>
                </a:solidFill>
                <a:effectLst/>
                <a:latin typeface="Arial" panose="020B0604020202020204" pitchFamily="34" charset="0"/>
              </a:rPr>
              <a:t> and Lymphoid Tissues in 2016 </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sz="1800" b="1" dirty="0">
                <a:effectLst/>
                <a:latin typeface="Arial" panose="020B0604020202020204" pitchFamily="34" charset="0"/>
                <a:ea typeface="Arial" panose="020B0604020202020204" pitchFamily="34" charset="0"/>
              </a:rPr>
              <a:t>Background</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Erdheim-Chester disease (ECD)</a:t>
            </a:r>
            <a:r>
              <a:rPr lang="en-US" sz="1800" b="1"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is a rare form of non-Langerhans cell histiocytosis derived from a monocyte-macrophage lineage. Somatic mutations of BRAF or other components of the MAPK signaling pathway are present in more than 50% of patients with ECD </a:t>
            </a:r>
            <a:r>
              <a:rPr lang="en-US" sz="1800" baseline="30000" dirty="0">
                <a:effectLst/>
                <a:latin typeface="Arial" panose="020B0604020202020204" pitchFamily="34" charset="0"/>
                <a:ea typeface="Arial" panose="020B0604020202020204" pitchFamily="34" charset="0"/>
              </a:rPr>
              <a:t>1</a:t>
            </a:r>
            <a:r>
              <a:rPr lang="en-US" sz="1800" dirty="0">
                <a:effectLst/>
                <a:latin typeface="Arial" panose="020B0604020202020204" pitchFamily="34" charset="0"/>
                <a:ea typeface="Arial" panose="020B0604020202020204" pitchFamily="34" charset="0"/>
              </a:rPr>
              <a:t>. This multisystem disease presents as histiocytic infiltration with sheets of foamy histiocytes on biopsy, and it can encompass a wide spectrum of disorders. </a:t>
            </a:r>
          </a:p>
          <a:p>
            <a:pPr marL="0" marR="0">
              <a:lnSpc>
                <a:spcPct val="115000"/>
              </a:lnSpc>
              <a:spcBef>
                <a:spcPts val="1200"/>
              </a:spcBef>
              <a:spcAft>
                <a:spcPts val="1200"/>
              </a:spcAft>
            </a:pPr>
            <a:r>
              <a:rPr lang="en-US" sz="1800" dirty="0">
                <a:effectLst/>
                <a:latin typeface="Arial" panose="020B0604020202020204" pitchFamily="34" charset="0"/>
                <a:ea typeface="Arial" panose="020B0604020202020204" pitchFamily="34" charset="0"/>
              </a:rPr>
              <a:t>Skeletal involvement, the most common clinical manifestation, occurs in the form of multifocal sclerotic lesions in the long bones of lower limbs. Other common clinical features include diabetes insipidus, neurologic symptoms, constitutional symptoms, circumferential thickening of the aorta, and retroperitoneal fibrosis </a:t>
            </a:r>
            <a:r>
              <a:rPr lang="en-US" sz="1800" baseline="30000" dirty="0">
                <a:effectLst/>
                <a:latin typeface="Arial" panose="020B0604020202020204" pitchFamily="34" charset="0"/>
                <a:ea typeface="Arial" panose="020B0604020202020204" pitchFamily="34" charset="0"/>
              </a:rPr>
              <a:t>2</a:t>
            </a:r>
            <a:r>
              <a:rPr lang="en-US" sz="1800" dirty="0">
                <a:effectLst/>
                <a:latin typeface="Arial" panose="020B0604020202020204" pitchFamily="34" charset="0"/>
                <a:ea typeface="Arial" panose="020B0604020202020204" pitchFamily="34" charset="0"/>
              </a:rPr>
              <a:t>.</a:t>
            </a:r>
          </a:p>
          <a:p>
            <a:pPr marL="0" marR="0">
              <a:lnSpc>
                <a:spcPct val="115000"/>
              </a:lnSpc>
              <a:spcBef>
                <a:spcPts val="0"/>
              </a:spcBef>
              <a:spcAft>
                <a:spcPts val="0"/>
              </a:spcAft>
            </a:pPr>
            <a:r>
              <a:rPr lang="en-US" sz="1800" b="1" dirty="0">
                <a:effectLst/>
                <a:latin typeface="Arial" panose="020B0604020202020204" pitchFamily="34" charset="0"/>
                <a:ea typeface="Calibri" panose="020F0502020204030204" pitchFamily="34" charset="0"/>
              </a:rPr>
              <a:t>Case</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b="1" dirty="0">
                <a:effectLst/>
                <a:latin typeface="Arial" panose="020B0604020202020204" pitchFamily="34" charset="0"/>
                <a:ea typeface="Calibri" panose="020F050202020403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A 35 </a:t>
            </a:r>
            <a:r>
              <a:rPr lang="en-US" sz="1800" dirty="0" err="1">
                <a:effectLst/>
                <a:latin typeface="Arial" panose="020B0604020202020204" pitchFamily="34" charset="0"/>
                <a:ea typeface="Arial" panose="020B0604020202020204" pitchFamily="34" charset="0"/>
              </a:rPr>
              <a:t>y.o</a:t>
            </a:r>
            <a:r>
              <a:rPr lang="en-US" sz="1800" dirty="0">
                <a:effectLst/>
                <a:latin typeface="Arial" panose="020B0604020202020204" pitchFamily="34" charset="0"/>
                <a:ea typeface="Arial" panose="020B0604020202020204" pitchFamily="34" charset="0"/>
              </a:rPr>
              <a:t>. male with a history of retinitis pigmentosa, hypertension, diabetes insipidus, bilateral ureteral obstruction status post bilateral nephrostomy tubes, avascular necrosis of the left hip, and ECD presented with a 4-day history of nausea, vomiting, diarrhea, and abdominal pain. He reported not being able to keep anything down and having a decreased appetite. His last bout of emesis occurred the morning of presentation, while his last bowel movement occurred the morning before presentation. He denied flatus for several days.</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patient had initially presented 1 month prior for idiopathic bilateral ureteral obstruction. During that hospital stay, a bone scan showed diffuse uptake within osseous structures, and a PET scan revealed bilateral tonsillar uptake and diffuse hypermetabolic activity within bilateral adrenal glands with soft tissue thickening. Diagnosis of ECD was confirmed with a mandible and maxillary biopsy that revealed chronic </a:t>
            </a:r>
            <a:r>
              <a:rPr lang="en-US" sz="1800" dirty="0" err="1">
                <a:effectLst/>
                <a:latin typeface="Arial" panose="020B0604020202020204" pitchFamily="34" charset="0"/>
                <a:ea typeface="Arial" panose="020B0604020202020204" pitchFamily="34" charset="0"/>
              </a:rPr>
              <a:t>xanthogranulomatous</a:t>
            </a:r>
            <a:r>
              <a:rPr lang="en-US" sz="1800" dirty="0">
                <a:effectLst/>
                <a:latin typeface="Arial" panose="020B0604020202020204" pitchFamily="34" charset="0"/>
                <a:ea typeface="Arial" panose="020B0604020202020204" pitchFamily="34" charset="0"/>
              </a:rPr>
              <a:t> and lymphocytic inflammation consistent with the disease.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On exam, the patient’s abdomen was soft, distended, and had mild tenderness to palpation. The physical exam was otherwise unremarkable. He was hypertensive to 152/91, but otherwise his vitals and labs were within normal limits. A CT showed dilated loops of jejunum and proximal ileum, with a focal distal transition point of small bowel dilation at an ileal loop in the patient’s right lower quadrant, consistent with small bowel obstruction, as well as mild wall and fold thickening of the jejunum and ileum, suggestive of acute enteritis.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patient was initially managed conservatively for small bowel obstruction with a nasogastric tube and bowel rest. By the fourth day of hospital stay, the patient still reported minimal flatus. He received a dose of prednisone and was taken to the OR that day for diagnostic laparoscopy, during which he was found to have no small bowel obstruction or adhesions. An inflamed jejunum and ileum were noted. His post-operative course was uncomplicated, and he was discharged the following day.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1800" b="1" dirty="0">
                <a:effectLst/>
                <a:latin typeface="Arial" panose="020B0604020202020204" pitchFamily="34" charset="0"/>
                <a:ea typeface="Arial" panose="020B0604020202020204" pitchFamily="34" charset="0"/>
              </a:rPr>
              <a:t>Conclusion</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This case illustrates a classic presentation of ECD: an adult male with long bone involvement (avascular necrosis of the left hip) and diabetes insipidus. Unique to this case was jejunal and ileal involvement with associated small bowel obstruction. Prednisone is recommended for management of ECD, but the patient might have also benefited from </a:t>
            </a:r>
            <a:r>
              <a:rPr lang="en-US" sz="1800" dirty="0" err="1">
                <a:effectLst/>
                <a:latin typeface="Arial" panose="020B0604020202020204" pitchFamily="34" charset="0"/>
                <a:ea typeface="Arial" panose="020B0604020202020204" pitchFamily="34" charset="0"/>
              </a:rPr>
              <a:t>INFa</a:t>
            </a:r>
            <a:r>
              <a:rPr lang="en-US" sz="1800" dirty="0">
                <a:effectLst/>
                <a:latin typeface="Arial" panose="020B0604020202020204" pitchFamily="34" charset="0"/>
                <a:ea typeface="Arial" panose="020B0604020202020204" pitchFamily="34" charset="0"/>
              </a:rPr>
              <a:t>, which is the first-line treatment for ECD</a:t>
            </a:r>
            <a:r>
              <a:rPr lang="en-US" sz="1800" baseline="30000" dirty="0">
                <a:effectLst/>
                <a:latin typeface="Arial" panose="020B0604020202020204" pitchFamily="34" charset="0"/>
                <a:ea typeface="Arial" panose="020B0604020202020204" pitchFamily="34" charset="0"/>
              </a:rPr>
              <a:t>2</a:t>
            </a:r>
            <a:r>
              <a:rPr lang="en-US" sz="1800" dirty="0">
                <a:effectLst/>
                <a:latin typeface="Arial" panose="020B0604020202020204" pitchFamily="34" charset="0"/>
                <a:ea typeface="Arial" panose="020B0604020202020204" pitchFamily="34" charset="0"/>
              </a:rPr>
              <a:t>. Furthermore, steroid treatment may be contraindicated in ECD patients with GI involvement </a:t>
            </a:r>
            <a:r>
              <a:rPr lang="en-US" sz="1800" baseline="30000" dirty="0">
                <a:effectLst/>
                <a:latin typeface="Arial" panose="020B0604020202020204" pitchFamily="34" charset="0"/>
                <a:ea typeface="Arial" panose="020B0604020202020204" pitchFamily="34" charset="0"/>
              </a:rPr>
              <a:t>3</a:t>
            </a:r>
            <a:r>
              <a:rPr lang="en-US" sz="1800" dirty="0">
                <a:effectLst/>
                <a:latin typeface="Arial" panose="020B0604020202020204" pitchFamily="34" charset="0"/>
                <a:ea typeface="Arial" panose="020B0604020202020204" pitchFamily="34" charset="0"/>
              </a:rPr>
              <a:t>. While ECD can present in a variety of multisystemic manifestations, the most common presenting symptom is bone pain, especially of the lower limb </a:t>
            </a:r>
            <a:r>
              <a:rPr lang="en-US" sz="1800" baseline="30000" dirty="0">
                <a:effectLst/>
                <a:latin typeface="Arial" panose="020B0604020202020204" pitchFamily="34" charset="0"/>
                <a:ea typeface="Arial" panose="020B0604020202020204" pitchFamily="34" charset="0"/>
              </a:rPr>
              <a:t>5</a:t>
            </a:r>
            <a:r>
              <a:rPr lang="en-US" sz="1800" dirty="0">
                <a:effectLst/>
                <a:latin typeface="Arial" panose="020B0604020202020204" pitchFamily="34" charset="0"/>
                <a:ea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4BD7702C-C699-4CE4-9B53-F5D371EFF682}" type="slidenum">
              <a:rPr lang="en-US" smtClean="0"/>
              <a:pPr/>
              <a:t>1</a:t>
            </a:fld>
            <a:endParaRPr lang="en-US"/>
          </a:p>
        </p:txBody>
      </p:sp>
    </p:spTree>
    <p:extLst>
      <p:ext uri="{BB962C8B-B14F-4D97-AF65-F5344CB8AC3E}">
        <p14:creationId xmlns:p14="http://schemas.microsoft.com/office/powerpoint/2010/main" val="785875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NA Desig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76475" y="3055938"/>
            <a:ext cx="35123438" cy="769937"/>
          </a:xfrm>
        </p:spPr>
        <p:txBody>
          <a:bodyPr/>
          <a:lstStyle>
            <a:lvl2pPr>
              <a:defRPr sz="4000"/>
            </a:lvl2pPr>
            <a:lvl3pPr>
              <a:defRPr sz="4000"/>
            </a:lvl3pPr>
            <a:lvl4pPr>
              <a:defRPr sz="4000"/>
            </a:lvl4pPr>
            <a:lvl5pPr>
              <a:defRPr sz="4000"/>
            </a:lvl5pPr>
          </a:lstStyle>
          <a:p>
            <a:pPr lvl="0"/>
            <a:r>
              <a:rPr lang="en-US" dirty="0"/>
              <a:t>Click to edit Master text styles</a:t>
            </a:r>
          </a:p>
        </p:txBody>
      </p:sp>
      <p:sp>
        <p:nvSpPr>
          <p:cNvPr id="8" name="Text Placeholder 7"/>
          <p:cNvSpPr>
            <a:spLocks noGrp="1"/>
          </p:cNvSpPr>
          <p:nvPr>
            <p:ph type="body" sz="quarter" idx="10"/>
          </p:nvPr>
        </p:nvSpPr>
        <p:spPr>
          <a:xfrm>
            <a:off x="1684808" y="4686298"/>
            <a:ext cx="40108652" cy="1075020"/>
          </a:xfrm>
        </p:spPr>
        <p:txBody>
          <a:bodyPr/>
          <a:lstStyle>
            <a:lvl1pPr>
              <a:lnSpc>
                <a:spcPct val="95000"/>
              </a:lnSpc>
              <a:defRPr sz="4000" b="0">
                <a:solidFill>
                  <a:schemeClr val="bg1"/>
                </a:solidFill>
              </a:defRPr>
            </a:lvl1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 Header Desig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276475" y="3055938"/>
            <a:ext cx="35123438" cy="769937"/>
          </a:xfrm>
        </p:spPr>
        <p:txBody>
          <a:bodyPr/>
          <a:lstStyle>
            <a:lvl2pPr>
              <a:defRPr sz="4000"/>
            </a:lvl2pPr>
            <a:lvl3pPr>
              <a:defRPr sz="4000"/>
            </a:lvl3pPr>
            <a:lvl4pPr>
              <a:defRPr sz="4000"/>
            </a:lvl4pPr>
            <a:lvl5pPr>
              <a:defRPr sz="4000"/>
            </a:lvl5pPr>
          </a:lstStyle>
          <a:p>
            <a:pPr lvl="0"/>
            <a:r>
              <a:rPr lang="en-US" dirty="0"/>
              <a:t>Click to edit Master text styles</a:t>
            </a:r>
          </a:p>
        </p:txBody>
      </p:sp>
      <p:sp>
        <p:nvSpPr>
          <p:cNvPr id="8" name="Text Placeholder 7"/>
          <p:cNvSpPr>
            <a:spLocks noGrp="1"/>
          </p:cNvSpPr>
          <p:nvPr>
            <p:ph type="body" sz="quarter" idx="10"/>
          </p:nvPr>
        </p:nvSpPr>
        <p:spPr>
          <a:xfrm>
            <a:off x="2276475" y="4584698"/>
            <a:ext cx="40108652" cy="1075020"/>
          </a:xfrm>
        </p:spPr>
        <p:txBody>
          <a:bodyPr/>
          <a:lstStyle>
            <a:lvl1pPr>
              <a:lnSpc>
                <a:spcPct val="95000"/>
              </a:lnSpc>
              <a:defRPr sz="4000" b="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6668235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50800"/>
            <a:ext cx="51206400" cy="32969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806950" rtl="0" eaLnBrk="1" fontAlgn="base" latinLnBrk="0" hangingPunct="1">
              <a:lnSpc>
                <a:spcPct val="100000"/>
              </a:lnSpc>
              <a:spcBef>
                <a:spcPct val="0"/>
              </a:spcBef>
              <a:spcAft>
                <a:spcPct val="0"/>
              </a:spcAft>
              <a:buClrTx/>
              <a:buSzTx/>
              <a:buFontTx/>
              <a:buNone/>
              <a:tabLst/>
            </a:pPr>
            <a:endParaRPr kumimoji="0" lang="en-US" sz="9500" b="0" i="0" u="none" strike="noStrike" cap="none" normalizeH="0" baseline="0" dirty="0">
              <a:ln>
                <a:noFill/>
              </a:ln>
              <a:solidFill>
                <a:schemeClr val="tx1"/>
              </a:solidFill>
              <a:effectLst/>
              <a:latin typeface="Arial" charset="0"/>
            </a:endParaRPr>
          </a:p>
        </p:txBody>
      </p:sp>
      <p:pic>
        <p:nvPicPr>
          <p:cNvPr id="10" name="Picture 1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0040134" y="31086709"/>
            <a:ext cx="10436225" cy="8662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2"/>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9881" b="36172"/>
          <a:stretch/>
        </p:blipFill>
        <p:spPr bwMode="auto">
          <a:xfrm>
            <a:off x="25890623" y="3058409"/>
            <a:ext cx="18983853" cy="2229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Rectangle 11"/>
          <p:cNvSpPr/>
          <p:nvPr userDrawn="1"/>
        </p:nvSpPr>
        <p:spPr bwMode="invGray">
          <a:xfrm>
            <a:off x="1031875" y="4521200"/>
            <a:ext cx="49107725" cy="1447800"/>
          </a:xfrm>
          <a:prstGeom prst="rect">
            <a:avLst/>
          </a:prstGeom>
          <a:solidFill>
            <a:srgbClr val="BB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13" name="Picture 1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rot="10800000">
            <a:off x="4276938" y="31086709"/>
            <a:ext cx="10436216" cy="8662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Rectangle 13"/>
          <p:cNvSpPr/>
          <p:nvPr userDrawn="1"/>
        </p:nvSpPr>
        <p:spPr bwMode="auto">
          <a:xfrm>
            <a:off x="1031875" y="31900813"/>
            <a:ext cx="49107725" cy="361950"/>
          </a:xfrm>
          <a:prstGeom prst="rect">
            <a:avLst/>
          </a:prstGeom>
          <a:solidFill>
            <a:srgbClr val="BB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67932" t="-3515"/>
          <a:stretch/>
        </p:blipFill>
        <p:spPr bwMode="auto">
          <a:xfrm>
            <a:off x="0" y="31056263"/>
            <a:ext cx="3346659" cy="896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3731476" y="553664"/>
            <a:ext cx="4683300" cy="3370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8789" name="Rectangle 5"/>
          <p:cNvSpPr>
            <a:spLocks noGrp="1" noChangeArrowheads="1"/>
          </p:cNvSpPr>
          <p:nvPr>
            <p:ph type="title"/>
          </p:nvPr>
        </p:nvSpPr>
        <p:spPr bwMode="auto">
          <a:xfrm>
            <a:off x="2276475" y="1112838"/>
            <a:ext cx="35204400" cy="1271587"/>
          </a:xfrm>
          <a:prstGeom prst="rect">
            <a:avLst/>
          </a:prstGeom>
          <a:noFill/>
          <a:ln w="9525">
            <a:noFill/>
            <a:miter lim="800000"/>
            <a:headEnd/>
            <a:tailEnd/>
          </a:ln>
          <a:effectLst/>
        </p:spPr>
        <p:txBody>
          <a:bodyPr vert="horz" wrap="square" lIns="425263" tIns="212634" rIns="425263" bIns="212634" numCol="1" anchor="t" anchorCtr="0" compatLnSpc="1">
            <a:prstTxWarp prst="textNoShape">
              <a:avLst/>
            </a:prstTxWarp>
          </a:bodyPr>
          <a:lstStyle/>
          <a:p>
            <a:pPr lvl="0"/>
            <a:r>
              <a:rPr lang="en-US" dirty="0"/>
              <a:t>Click to edit Master title style</a:t>
            </a:r>
          </a:p>
        </p:txBody>
      </p:sp>
      <p:sp>
        <p:nvSpPr>
          <p:cNvPr id="118790" name="Rectangle 6"/>
          <p:cNvSpPr>
            <a:spLocks noGrp="1" noChangeArrowheads="1"/>
          </p:cNvSpPr>
          <p:nvPr>
            <p:ph type="body" idx="1"/>
          </p:nvPr>
        </p:nvSpPr>
        <p:spPr bwMode="auto">
          <a:xfrm>
            <a:off x="2276475" y="3055938"/>
            <a:ext cx="35123438" cy="769937"/>
          </a:xfrm>
          <a:prstGeom prst="rect">
            <a:avLst/>
          </a:prstGeom>
          <a:noFill/>
          <a:ln w="9525">
            <a:noFill/>
            <a:miter lim="800000"/>
            <a:headEnd/>
            <a:tailEnd/>
          </a:ln>
          <a:effectLst/>
        </p:spPr>
        <p:txBody>
          <a:bodyPr vert="horz" wrap="square" lIns="429579" tIns="0" rIns="0" bIns="0" numCol="1" anchor="t" anchorCtr="0" compatLnSpc="1">
            <a:prstTxWarp prst="textNoShape">
              <a:avLst/>
            </a:prstTxWarp>
          </a:bodyPr>
          <a:lstStyle/>
          <a:p>
            <a:pPr lvl="0"/>
            <a:r>
              <a:rPr lang="en-US" dirty="0"/>
              <a:t>Click to edit Master text styles</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18610263" rtl="0" fontAlgn="base">
        <a:lnSpc>
          <a:spcPct val="85000"/>
        </a:lnSpc>
        <a:spcBef>
          <a:spcPct val="0"/>
        </a:spcBef>
        <a:spcAft>
          <a:spcPct val="0"/>
        </a:spcAft>
        <a:defRPr sz="9500" b="1">
          <a:solidFill>
            <a:srgbClr val="717170"/>
          </a:solidFill>
          <a:latin typeface="+mj-lt"/>
          <a:ea typeface="+mj-ea"/>
          <a:cs typeface="+mj-cs"/>
        </a:defRPr>
      </a:lvl1pPr>
      <a:lvl2pPr algn="l" defTabSz="18610263" rtl="0" fontAlgn="base">
        <a:lnSpc>
          <a:spcPct val="85000"/>
        </a:lnSpc>
        <a:spcBef>
          <a:spcPct val="0"/>
        </a:spcBef>
        <a:spcAft>
          <a:spcPct val="0"/>
        </a:spcAft>
        <a:defRPr sz="9500" b="1">
          <a:solidFill>
            <a:srgbClr val="292929"/>
          </a:solidFill>
          <a:latin typeface="Arial" charset="0"/>
          <a:cs typeface="Arial" charset="0"/>
        </a:defRPr>
      </a:lvl2pPr>
      <a:lvl3pPr algn="l" defTabSz="18610263" rtl="0" fontAlgn="base">
        <a:lnSpc>
          <a:spcPct val="85000"/>
        </a:lnSpc>
        <a:spcBef>
          <a:spcPct val="0"/>
        </a:spcBef>
        <a:spcAft>
          <a:spcPct val="0"/>
        </a:spcAft>
        <a:defRPr sz="9500" b="1">
          <a:solidFill>
            <a:srgbClr val="292929"/>
          </a:solidFill>
          <a:latin typeface="Arial" charset="0"/>
          <a:cs typeface="Arial" charset="0"/>
        </a:defRPr>
      </a:lvl3pPr>
      <a:lvl4pPr algn="l" defTabSz="18610263" rtl="0" fontAlgn="base">
        <a:lnSpc>
          <a:spcPct val="85000"/>
        </a:lnSpc>
        <a:spcBef>
          <a:spcPct val="0"/>
        </a:spcBef>
        <a:spcAft>
          <a:spcPct val="0"/>
        </a:spcAft>
        <a:defRPr sz="9500" b="1">
          <a:solidFill>
            <a:srgbClr val="292929"/>
          </a:solidFill>
          <a:latin typeface="Arial" charset="0"/>
          <a:cs typeface="Arial" charset="0"/>
        </a:defRPr>
      </a:lvl4pPr>
      <a:lvl5pPr algn="l" defTabSz="18610263" rtl="0" fontAlgn="base">
        <a:lnSpc>
          <a:spcPct val="85000"/>
        </a:lnSpc>
        <a:spcBef>
          <a:spcPct val="0"/>
        </a:spcBef>
        <a:spcAft>
          <a:spcPct val="0"/>
        </a:spcAft>
        <a:defRPr sz="9500" b="1">
          <a:solidFill>
            <a:srgbClr val="292929"/>
          </a:solidFill>
          <a:latin typeface="Arial" charset="0"/>
          <a:cs typeface="Arial" charset="0"/>
        </a:defRPr>
      </a:lvl5pPr>
      <a:lvl6pPr marL="457200" algn="l" defTabSz="18610263" rtl="0" fontAlgn="base">
        <a:lnSpc>
          <a:spcPct val="85000"/>
        </a:lnSpc>
        <a:spcBef>
          <a:spcPct val="0"/>
        </a:spcBef>
        <a:spcAft>
          <a:spcPct val="0"/>
        </a:spcAft>
        <a:defRPr sz="9500" b="1">
          <a:solidFill>
            <a:srgbClr val="292929"/>
          </a:solidFill>
          <a:latin typeface="Arial" charset="0"/>
          <a:cs typeface="Arial" charset="0"/>
        </a:defRPr>
      </a:lvl6pPr>
      <a:lvl7pPr marL="914400" algn="l" defTabSz="18610263" rtl="0" fontAlgn="base">
        <a:lnSpc>
          <a:spcPct val="85000"/>
        </a:lnSpc>
        <a:spcBef>
          <a:spcPct val="0"/>
        </a:spcBef>
        <a:spcAft>
          <a:spcPct val="0"/>
        </a:spcAft>
        <a:defRPr sz="9500" b="1">
          <a:solidFill>
            <a:srgbClr val="292929"/>
          </a:solidFill>
          <a:latin typeface="Arial" charset="0"/>
          <a:cs typeface="Arial" charset="0"/>
        </a:defRPr>
      </a:lvl7pPr>
      <a:lvl8pPr marL="1371600" algn="l" defTabSz="18610263" rtl="0" fontAlgn="base">
        <a:lnSpc>
          <a:spcPct val="85000"/>
        </a:lnSpc>
        <a:spcBef>
          <a:spcPct val="0"/>
        </a:spcBef>
        <a:spcAft>
          <a:spcPct val="0"/>
        </a:spcAft>
        <a:defRPr sz="9500" b="1">
          <a:solidFill>
            <a:srgbClr val="292929"/>
          </a:solidFill>
          <a:latin typeface="Arial" charset="0"/>
          <a:cs typeface="Arial" charset="0"/>
        </a:defRPr>
      </a:lvl8pPr>
      <a:lvl9pPr marL="1828800" algn="l" defTabSz="18610263" rtl="0" fontAlgn="base">
        <a:lnSpc>
          <a:spcPct val="85000"/>
        </a:lnSpc>
        <a:spcBef>
          <a:spcPct val="0"/>
        </a:spcBef>
        <a:spcAft>
          <a:spcPct val="0"/>
        </a:spcAft>
        <a:defRPr sz="9500" b="1">
          <a:solidFill>
            <a:srgbClr val="292929"/>
          </a:solidFill>
          <a:latin typeface="Arial" charset="0"/>
          <a:cs typeface="Arial" charset="0"/>
        </a:defRPr>
      </a:lvl9pPr>
    </p:titleStyle>
    <p:bodyStyle>
      <a:lvl1pPr marL="1585913" indent="-1585913" algn="l" defTabSz="18610263" rtl="0" fontAlgn="base">
        <a:lnSpc>
          <a:spcPct val="85000"/>
        </a:lnSpc>
        <a:spcBef>
          <a:spcPct val="0"/>
        </a:spcBef>
        <a:spcAft>
          <a:spcPct val="0"/>
        </a:spcAft>
        <a:defRPr sz="6500" b="1">
          <a:solidFill>
            <a:srgbClr val="717170"/>
          </a:solidFill>
          <a:latin typeface="+mn-lt"/>
          <a:ea typeface="+mn-ea"/>
          <a:cs typeface="+mn-cs"/>
        </a:defRPr>
      </a:lvl1pPr>
      <a:lvl2pPr marL="3430588" indent="-1319213" algn="l" defTabSz="18610263" rtl="0" fontAlgn="base">
        <a:spcBef>
          <a:spcPct val="20000"/>
        </a:spcBef>
        <a:spcAft>
          <a:spcPct val="0"/>
        </a:spcAft>
        <a:defRPr sz="13700">
          <a:solidFill>
            <a:schemeClr val="tx1"/>
          </a:solidFill>
          <a:latin typeface="Times New Roman" pitchFamily="18" charset="0"/>
          <a:cs typeface="+mn-cs"/>
        </a:defRPr>
      </a:lvl2pPr>
      <a:lvl3pPr marL="5283200" indent="-1060450" algn="l" defTabSz="18610263" rtl="0" fontAlgn="base">
        <a:spcBef>
          <a:spcPct val="20000"/>
        </a:spcBef>
        <a:spcAft>
          <a:spcPct val="0"/>
        </a:spcAft>
        <a:defRPr sz="11600">
          <a:solidFill>
            <a:schemeClr val="tx1"/>
          </a:solidFill>
          <a:latin typeface="Times New Roman" pitchFamily="18" charset="0"/>
          <a:cs typeface="+mn-cs"/>
        </a:defRPr>
      </a:lvl3pPr>
      <a:lvl4pPr marL="7402513" indent="-1060450" algn="l" defTabSz="18610263" rtl="0" fontAlgn="base">
        <a:spcBef>
          <a:spcPct val="20000"/>
        </a:spcBef>
        <a:spcAft>
          <a:spcPct val="0"/>
        </a:spcAft>
        <a:defRPr sz="10000">
          <a:solidFill>
            <a:schemeClr val="tx1"/>
          </a:solidFill>
          <a:latin typeface="Times New Roman" pitchFamily="18" charset="0"/>
          <a:cs typeface="+mn-cs"/>
        </a:defRPr>
      </a:lvl4pPr>
      <a:lvl5pPr marL="9513888" indent="-1060450" algn="l" defTabSz="18610263" rtl="0" fontAlgn="base">
        <a:spcBef>
          <a:spcPct val="20000"/>
        </a:spcBef>
        <a:spcAft>
          <a:spcPct val="0"/>
        </a:spcAft>
        <a:defRPr sz="10000">
          <a:solidFill>
            <a:schemeClr val="tx1"/>
          </a:solidFill>
          <a:latin typeface="Times New Roman" pitchFamily="18" charset="0"/>
          <a:cs typeface="+mn-cs"/>
        </a:defRPr>
      </a:lvl5pPr>
      <a:lvl6pPr marL="9971088" indent="-1060450" algn="l" defTabSz="18610263" rtl="0" fontAlgn="base">
        <a:spcBef>
          <a:spcPct val="20000"/>
        </a:spcBef>
        <a:spcAft>
          <a:spcPct val="0"/>
        </a:spcAft>
        <a:defRPr sz="10000">
          <a:solidFill>
            <a:schemeClr val="tx1"/>
          </a:solidFill>
          <a:latin typeface="Times New Roman" pitchFamily="18" charset="0"/>
          <a:cs typeface="+mn-cs"/>
        </a:defRPr>
      </a:lvl6pPr>
      <a:lvl7pPr marL="10428288" indent="-1060450" algn="l" defTabSz="18610263" rtl="0" fontAlgn="base">
        <a:spcBef>
          <a:spcPct val="20000"/>
        </a:spcBef>
        <a:spcAft>
          <a:spcPct val="0"/>
        </a:spcAft>
        <a:defRPr sz="10000">
          <a:solidFill>
            <a:schemeClr val="tx1"/>
          </a:solidFill>
          <a:latin typeface="Times New Roman" pitchFamily="18" charset="0"/>
          <a:cs typeface="+mn-cs"/>
        </a:defRPr>
      </a:lvl7pPr>
      <a:lvl8pPr marL="10885488" indent="-1060450" algn="l" defTabSz="18610263" rtl="0" fontAlgn="base">
        <a:spcBef>
          <a:spcPct val="20000"/>
        </a:spcBef>
        <a:spcAft>
          <a:spcPct val="0"/>
        </a:spcAft>
        <a:defRPr sz="10000">
          <a:solidFill>
            <a:schemeClr val="tx1"/>
          </a:solidFill>
          <a:latin typeface="Times New Roman" pitchFamily="18" charset="0"/>
          <a:cs typeface="+mn-cs"/>
        </a:defRPr>
      </a:lvl8pPr>
      <a:lvl9pPr marL="11342688" indent="-1060450" algn="l" defTabSz="18610263" rtl="0" fontAlgn="base">
        <a:spcBef>
          <a:spcPct val="20000"/>
        </a:spcBef>
        <a:spcAft>
          <a:spcPct val="0"/>
        </a:spcAft>
        <a:defRPr sz="10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 name="Picture 3"/>
          <p:cNvPicPr>
            <a:picLocks noChangeAspect="1" noChangeArrowheads="1"/>
          </p:cNvPicPr>
          <p:nvPr userDrawn="1"/>
        </p:nvPicPr>
        <p:blipFill rotWithShape="1">
          <a:blip r:embed="rId3">
            <a:lum bright="40000" contrast="-40000"/>
            <a:extLst>
              <a:ext uri="{28A0092B-C50C-407E-A947-70E740481C1C}">
                <a14:useLocalDpi xmlns:a14="http://schemas.microsoft.com/office/drawing/2010/main" val="0"/>
              </a:ext>
            </a:extLst>
          </a:blip>
          <a:srcRect t="44104"/>
          <a:stretch/>
        </p:blipFill>
        <p:spPr bwMode="auto">
          <a:xfrm rot="10800000">
            <a:off x="43002376" y="28551911"/>
            <a:ext cx="8051624" cy="43947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Rectangle 16"/>
          <p:cNvSpPr/>
          <p:nvPr userDrawn="1"/>
        </p:nvSpPr>
        <p:spPr bwMode="invGray">
          <a:xfrm>
            <a:off x="0" y="0"/>
            <a:ext cx="51206400" cy="5943600"/>
          </a:xfrm>
          <a:prstGeom prst="rect">
            <a:avLst/>
          </a:prstGeom>
          <a:solidFill>
            <a:srgbClr val="BB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89" name="Rectangle 5"/>
          <p:cNvSpPr>
            <a:spLocks noGrp="1" noChangeArrowheads="1"/>
          </p:cNvSpPr>
          <p:nvPr>
            <p:ph type="title"/>
          </p:nvPr>
        </p:nvSpPr>
        <p:spPr bwMode="auto">
          <a:xfrm>
            <a:off x="2276475" y="1112838"/>
            <a:ext cx="35204400" cy="1271587"/>
          </a:xfrm>
          <a:prstGeom prst="rect">
            <a:avLst/>
          </a:prstGeom>
          <a:noFill/>
          <a:ln w="9525">
            <a:noFill/>
            <a:miter lim="800000"/>
            <a:headEnd/>
            <a:tailEnd/>
          </a:ln>
          <a:effectLst/>
        </p:spPr>
        <p:txBody>
          <a:bodyPr vert="horz" wrap="square" lIns="425263" tIns="212634" rIns="425263" bIns="212634" numCol="1" anchor="t" anchorCtr="0" compatLnSpc="1">
            <a:prstTxWarp prst="textNoShape">
              <a:avLst/>
            </a:prstTxWarp>
          </a:bodyPr>
          <a:lstStyle/>
          <a:p>
            <a:pPr lvl="0"/>
            <a:r>
              <a:rPr lang="en-US" dirty="0"/>
              <a:t>Click to edit Master title style</a:t>
            </a:r>
          </a:p>
        </p:txBody>
      </p:sp>
      <p:sp>
        <p:nvSpPr>
          <p:cNvPr id="118790" name="Rectangle 6"/>
          <p:cNvSpPr>
            <a:spLocks noGrp="1" noChangeArrowheads="1"/>
          </p:cNvSpPr>
          <p:nvPr>
            <p:ph type="body" idx="1"/>
          </p:nvPr>
        </p:nvSpPr>
        <p:spPr bwMode="auto">
          <a:xfrm>
            <a:off x="2276475" y="3055938"/>
            <a:ext cx="35123438" cy="769937"/>
          </a:xfrm>
          <a:prstGeom prst="rect">
            <a:avLst/>
          </a:prstGeom>
          <a:noFill/>
          <a:ln w="9525">
            <a:noFill/>
            <a:miter lim="800000"/>
            <a:headEnd/>
            <a:tailEnd/>
          </a:ln>
          <a:effectLst/>
        </p:spPr>
        <p:txBody>
          <a:bodyPr vert="horz" wrap="square" lIns="429579" tIns="0" rIns="0" bIns="0" numCol="1" anchor="t" anchorCtr="0" compatLnSpc="1">
            <a:prstTxWarp prst="textNoShape">
              <a:avLst/>
            </a:prstTxWarp>
          </a:bodyPr>
          <a:lstStyle/>
          <a:p>
            <a:pPr lvl="0"/>
            <a:r>
              <a:rPr lang="en-US" dirty="0"/>
              <a:t>Click to edit Master text styles</a:t>
            </a:r>
          </a:p>
        </p:txBody>
      </p:sp>
      <p:pic>
        <p:nvPicPr>
          <p:cNvPr id="21"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invGray">
          <a:xfrm>
            <a:off x="42898870" y="1091218"/>
            <a:ext cx="5628391" cy="405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Rectangle 22"/>
          <p:cNvSpPr/>
          <p:nvPr userDrawn="1"/>
        </p:nvSpPr>
        <p:spPr bwMode="auto">
          <a:xfrm>
            <a:off x="0" y="32251650"/>
            <a:ext cx="51206400" cy="762000"/>
          </a:xfrm>
          <a:prstGeom prst="rect">
            <a:avLst/>
          </a:prstGeom>
          <a:solidFill>
            <a:srgbClr val="BB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24262483"/>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18610263" rtl="0" fontAlgn="base">
        <a:lnSpc>
          <a:spcPct val="85000"/>
        </a:lnSpc>
        <a:spcBef>
          <a:spcPct val="0"/>
        </a:spcBef>
        <a:spcAft>
          <a:spcPct val="0"/>
        </a:spcAft>
        <a:defRPr sz="9500" b="1">
          <a:solidFill>
            <a:schemeClr val="bg1"/>
          </a:solidFill>
          <a:latin typeface="+mj-lt"/>
          <a:ea typeface="+mj-ea"/>
          <a:cs typeface="+mj-cs"/>
        </a:defRPr>
      </a:lvl1pPr>
      <a:lvl2pPr algn="l" defTabSz="18610263" rtl="0" fontAlgn="base">
        <a:lnSpc>
          <a:spcPct val="85000"/>
        </a:lnSpc>
        <a:spcBef>
          <a:spcPct val="0"/>
        </a:spcBef>
        <a:spcAft>
          <a:spcPct val="0"/>
        </a:spcAft>
        <a:defRPr sz="9500" b="1">
          <a:solidFill>
            <a:srgbClr val="292929"/>
          </a:solidFill>
          <a:latin typeface="Arial" charset="0"/>
          <a:cs typeface="Arial" charset="0"/>
        </a:defRPr>
      </a:lvl2pPr>
      <a:lvl3pPr algn="l" defTabSz="18610263" rtl="0" fontAlgn="base">
        <a:lnSpc>
          <a:spcPct val="85000"/>
        </a:lnSpc>
        <a:spcBef>
          <a:spcPct val="0"/>
        </a:spcBef>
        <a:spcAft>
          <a:spcPct val="0"/>
        </a:spcAft>
        <a:defRPr sz="9500" b="1">
          <a:solidFill>
            <a:srgbClr val="292929"/>
          </a:solidFill>
          <a:latin typeface="Arial" charset="0"/>
          <a:cs typeface="Arial" charset="0"/>
        </a:defRPr>
      </a:lvl3pPr>
      <a:lvl4pPr algn="l" defTabSz="18610263" rtl="0" fontAlgn="base">
        <a:lnSpc>
          <a:spcPct val="85000"/>
        </a:lnSpc>
        <a:spcBef>
          <a:spcPct val="0"/>
        </a:spcBef>
        <a:spcAft>
          <a:spcPct val="0"/>
        </a:spcAft>
        <a:defRPr sz="9500" b="1">
          <a:solidFill>
            <a:srgbClr val="292929"/>
          </a:solidFill>
          <a:latin typeface="Arial" charset="0"/>
          <a:cs typeface="Arial" charset="0"/>
        </a:defRPr>
      </a:lvl4pPr>
      <a:lvl5pPr algn="l" defTabSz="18610263" rtl="0" fontAlgn="base">
        <a:lnSpc>
          <a:spcPct val="85000"/>
        </a:lnSpc>
        <a:spcBef>
          <a:spcPct val="0"/>
        </a:spcBef>
        <a:spcAft>
          <a:spcPct val="0"/>
        </a:spcAft>
        <a:defRPr sz="9500" b="1">
          <a:solidFill>
            <a:srgbClr val="292929"/>
          </a:solidFill>
          <a:latin typeface="Arial" charset="0"/>
          <a:cs typeface="Arial" charset="0"/>
        </a:defRPr>
      </a:lvl5pPr>
      <a:lvl6pPr marL="457200" algn="l" defTabSz="18610263" rtl="0" fontAlgn="base">
        <a:lnSpc>
          <a:spcPct val="85000"/>
        </a:lnSpc>
        <a:spcBef>
          <a:spcPct val="0"/>
        </a:spcBef>
        <a:spcAft>
          <a:spcPct val="0"/>
        </a:spcAft>
        <a:defRPr sz="9500" b="1">
          <a:solidFill>
            <a:srgbClr val="292929"/>
          </a:solidFill>
          <a:latin typeface="Arial" charset="0"/>
          <a:cs typeface="Arial" charset="0"/>
        </a:defRPr>
      </a:lvl6pPr>
      <a:lvl7pPr marL="914400" algn="l" defTabSz="18610263" rtl="0" fontAlgn="base">
        <a:lnSpc>
          <a:spcPct val="85000"/>
        </a:lnSpc>
        <a:spcBef>
          <a:spcPct val="0"/>
        </a:spcBef>
        <a:spcAft>
          <a:spcPct val="0"/>
        </a:spcAft>
        <a:defRPr sz="9500" b="1">
          <a:solidFill>
            <a:srgbClr val="292929"/>
          </a:solidFill>
          <a:latin typeface="Arial" charset="0"/>
          <a:cs typeface="Arial" charset="0"/>
        </a:defRPr>
      </a:lvl7pPr>
      <a:lvl8pPr marL="1371600" algn="l" defTabSz="18610263" rtl="0" fontAlgn="base">
        <a:lnSpc>
          <a:spcPct val="85000"/>
        </a:lnSpc>
        <a:spcBef>
          <a:spcPct val="0"/>
        </a:spcBef>
        <a:spcAft>
          <a:spcPct val="0"/>
        </a:spcAft>
        <a:defRPr sz="9500" b="1">
          <a:solidFill>
            <a:srgbClr val="292929"/>
          </a:solidFill>
          <a:latin typeface="Arial" charset="0"/>
          <a:cs typeface="Arial" charset="0"/>
        </a:defRPr>
      </a:lvl8pPr>
      <a:lvl9pPr marL="1828800" algn="l" defTabSz="18610263" rtl="0" fontAlgn="base">
        <a:lnSpc>
          <a:spcPct val="85000"/>
        </a:lnSpc>
        <a:spcBef>
          <a:spcPct val="0"/>
        </a:spcBef>
        <a:spcAft>
          <a:spcPct val="0"/>
        </a:spcAft>
        <a:defRPr sz="9500" b="1">
          <a:solidFill>
            <a:srgbClr val="292929"/>
          </a:solidFill>
          <a:latin typeface="Arial" charset="0"/>
          <a:cs typeface="Arial" charset="0"/>
        </a:defRPr>
      </a:lvl9pPr>
    </p:titleStyle>
    <p:bodyStyle>
      <a:lvl1pPr marL="1585913" indent="-1585913" algn="l" defTabSz="18610263" rtl="0" fontAlgn="base">
        <a:lnSpc>
          <a:spcPct val="85000"/>
        </a:lnSpc>
        <a:spcBef>
          <a:spcPct val="0"/>
        </a:spcBef>
        <a:spcAft>
          <a:spcPct val="0"/>
        </a:spcAft>
        <a:defRPr sz="6500" b="1">
          <a:solidFill>
            <a:schemeClr val="bg1"/>
          </a:solidFill>
          <a:latin typeface="+mn-lt"/>
          <a:ea typeface="+mn-ea"/>
          <a:cs typeface="+mn-cs"/>
        </a:defRPr>
      </a:lvl1pPr>
      <a:lvl2pPr marL="3430588" indent="-1319213" algn="l" defTabSz="18610263" rtl="0" fontAlgn="base">
        <a:spcBef>
          <a:spcPct val="20000"/>
        </a:spcBef>
        <a:spcAft>
          <a:spcPct val="0"/>
        </a:spcAft>
        <a:defRPr sz="13700">
          <a:solidFill>
            <a:schemeClr val="tx1"/>
          </a:solidFill>
          <a:latin typeface="Times New Roman" pitchFamily="18" charset="0"/>
          <a:cs typeface="+mn-cs"/>
        </a:defRPr>
      </a:lvl2pPr>
      <a:lvl3pPr marL="5283200" indent="-1060450" algn="l" defTabSz="18610263" rtl="0" fontAlgn="base">
        <a:spcBef>
          <a:spcPct val="20000"/>
        </a:spcBef>
        <a:spcAft>
          <a:spcPct val="0"/>
        </a:spcAft>
        <a:defRPr sz="11600">
          <a:solidFill>
            <a:schemeClr val="tx1"/>
          </a:solidFill>
          <a:latin typeface="Times New Roman" pitchFamily="18" charset="0"/>
          <a:cs typeface="+mn-cs"/>
        </a:defRPr>
      </a:lvl3pPr>
      <a:lvl4pPr marL="7402513" indent="-1060450" algn="l" defTabSz="18610263" rtl="0" fontAlgn="base">
        <a:spcBef>
          <a:spcPct val="20000"/>
        </a:spcBef>
        <a:spcAft>
          <a:spcPct val="0"/>
        </a:spcAft>
        <a:defRPr sz="10000">
          <a:solidFill>
            <a:schemeClr val="tx1"/>
          </a:solidFill>
          <a:latin typeface="Times New Roman" pitchFamily="18" charset="0"/>
          <a:cs typeface="+mn-cs"/>
        </a:defRPr>
      </a:lvl4pPr>
      <a:lvl5pPr marL="9513888" indent="-1060450" algn="l" defTabSz="18610263" rtl="0" fontAlgn="base">
        <a:spcBef>
          <a:spcPct val="20000"/>
        </a:spcBef>
        <a:spcAft>
          <a:spcPct val="0"/>
        </a:spcAft>
        <a:defRPr sz="10000">
          <a:solidFill>
            <a:schemeClr val="tx1"/>
          </a:solidFill>
          <a:latin typeface="Times New Roman" pitchFamily="18" charset="0"/>
          <a:cs typeface="+mn-cs"/>
        </a:defRPr>
      </a:lvl5pPr>
      <a:lvl6pPr marL="9971088" indent="-1060450" algn="l" defTabSz="18610263" rtl="0" fontAlgn="base">
        <a:spcBef>
          <a:spcPct val="20000"/>
        </a:spcBef>
        <a:spcAft>
          <a:spcPct val="0"/>
        </a:spcAft>
        <a:defRPr sz="10000">
          <a:solidFill>
            <a:schemeClr val="tx1"/>
          </a:solidFill>
          <a:latin typeface="Times New Roman" pitchFamily="18" charset="0"/>
          <a:cs typeface="+mn-cs"/>
        </a:defRPr>
      </a:lvl6pPr>
      <a:lvl7pPr marL="10428288" indent="-1060450" algn="l" defTabSz="18610263" rtl="0" fontAlgn="base">
        <a:spcBef>
          <a:spcPct val="20000"/>
        </a:spcBef>
        <a:spcAft>
          <a:spcPct val="0"/>
        </a:spcAft>
        <a:defRPr sz="10000">
          <a:solidFill>
            <a:schemeClr val="tx1"/>
          </a:solidFill>
          <a:latin typeface="Times New Roman" pitchFamily="18" charset="0"/>
          <a:cs typeface="+mn-cs"/>
        </a:defRPr>
      </a:lvl7pPr>
      <a:lvl8pPr marL="10885488" indent="-1060450" algn="l" defTabSz="18610263" rtl="0" fontAlgn="base">
        <a:spcBef>
          <a:spcPct val="20000"/>
        </a:spcBef>
        <a:spcAft>
          <a:spcPct val="0"/>
        </a:spcAft>
        <a:defRPr sz="10000">
          <a:solidFill>
            <a:schemeClr val="tx1"/>
          </a:solidFill>
          <a:latin typeface="Times New Roman" pitchFamily="18" charset="0"/>
          <a:cs typeface="+mn-cs"/>
        </a:defRPr>
      </a:lvl8pPr>
      <a:lvl9pPr marL="11342688" indent="-1060450" algn="l" defTabSz="18610263" rtl="0" fontAlgn="base">
        <a:spcBef>
          <a:spcPct val="20000"/>
        </a:spcBef>
        <a:spcAft>
          <a:spcPct val="0"/>
        </a:spcAft>
        <a:defRPr sz="10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2276475" y="813905"/>
            <a:ext cx="34000587" cy="1271587"/>
          </a:xfrm>
        </p:spPr>
        <p:txBody>
          <a:bodyPr/>
          <a:lstStyle/>
          <a:p>
            <a:r>
              <a:rPr lang="en-US" dirty="0"/>
              <a:t>A case of </a:t>
            </a:r>
            <a:r>
              <a:rPr lang="en-US" dirty="0" err="1"/>
              <a:t>Erdheim</a:t>
            </a:r>
            <a:r>
              <a:rPr lang="en-US" dirty="0"/>
              <a:t>-Chester Disease (ECD) with gastrointestinal involvement</a:t>
            </a:r>
            <a:br>
              <a:rPr lang="en-US" dirty="0"/>
            </a:br>
            <a:endParaRPr lang="en-US" dirty="0"/>
          </a:p>
        </p:txBody>
      </p:sp>
      <p:sp>
        <p:nvSpPr>
          <p:cNvPr id="35" name="Text Placeholder 34"/>
          <p:cNvSpPr>
            <a:spLocks noGrp="1"/>
          </p:cNvSpPr>
          <p:nvPr>
            <p:ph type="body" sz="quarter" idx="10"/>
          </p:nvPr>
        </p:nvSpPr>
        <p:spPr/>
        <p:txBody>
          <a:bodyPr/>
          <a:lstStyle/>
          <a:p>
            <a:pPr defTabSz="917575">
              <a:lnSpc>
                <a:spcPct val="95000"/>
              </a:lnSpc>
            </a:pPr>
            <a:r>
              <a:rPr lang="en-US" dirty="0">
                <a:cs typeface="Arial" charset="0"/>
              </a:rPr>
              <a:t>Phillip Anjum¹, Reed Geisler¹, ²Kaitlin Kavanaugh, MD</a:t>
            </a:r>
          </a:p>
          <a:p>
            <a:pPr defTabSz="917575">
              <a:lnSpc>
                <a:spcPct val="95000"/>
              </a:lnSpc>
            </a:pPr>
            <a:r>
              <a:rPr lang="en-US" dirty="0">
                <a:cs typeface="Arial" charset="0"/>
              </a:rPr>
              <a:t>¹The Ohio State University College of Medicine, Columbus, Ohio, ²Department of Surgery, The Ohio State University Wexner Medical Center, Columbus, Ohio</a:t>
            </a:r>
          </a:p>
          <a:p>
            <a:endParaRPr lang="en-US" dirty="0"/>
          </a:p>
        </p:txBody>
      </p:sp>
      <p:sp>
        <p:nvSpPr>
          <p:cNvPr id="31" name="Text Box 7"/>
          <p:cNvSpPr txBox="1">
            <a:spLocks noChangeArrowheads="1"/>
          </p:cNvSpPr>
          <p:nvPr/>
        </p:nvSpPr>
        <p:spPr bwMode="auto">
          <a:xfrm>
            <a:off x="1684808" y="8071706"/>
            <a:ext cx="14813147" cy="22190012"/>
          </a:xfrm>
          <a:prstGeom prst="rect">
            <a:avLst/>
          </a:prstGeom>
          <a:noFill/>
          <a:ln w="9525" algn="ctr">
            <a:noFill/>
            <a:miter lim="800000"/>
            <a:headEnd/>
            <a:tailEnd/>
          </a:ln>
          <a:effectLst/>
        </p:spPr>
        <p:txBody>
          <a:bodyPr lIns="0" tIns="0" rIns="0" bIns="0"/>
          <a:lstStyle/>
          <a:p>
            <a:pPr marL="0" marR="0">
              <a:lnSpc>
                <a:spcPct val="115000"/>
              </a:lnSpc>
              <a:spcBef>
                <a:spcPts val="0"/>
              </a:spcBef>
              <a:spcAft>
                <a:spcPts val="0"/>
              </a:spcAft>
            </a:pPr>
            <a:r>
              <a:rPr lang="en-US" sz="3600" b="1" dirty="0" err="1">
                <a:effectLst/>
                <a:latin typeface="Arial" panose="020B0604020202020204" pitchFamily="34" charset="0"/>
                <a:ea typeface="Arial" panose="020B0604020202020204" pitchFamily="34" charset="0"/>
              </a:rPr>
              <a:t>Erdheim</a:t>
            </a:r>
            <a:r>
              <a:rPr lang="en-US" sz="3600" b="1" dirty="0">
                <a:effectLst/>
                <a:latin typeface="Arial" panose="020B0604020202020204" pitchFamily="34" charset="0"/>
                <a:ea typeface="Arial" panose="020B0604020202020204" pitchFamily="34" charset="0"/>
              </a:rPr>
              <a:t>-Chester disease (ECD): </a:t>
            </a:r>
            <a:r>
              <a:rPr lang="en-US" sz="3600" dirty="0">
                <a:effectLst/>
                <a:latin typeface="Arial" panose="020B0604020202020204" pitchFamily="34" charset="0"/>
                <a:ea typeface="Arial" panose="020B0604020202020204" pitchFamily="34" charset="0"/>
              </a:rPr>
              <a:t>a rare form of non-Langerhans cell histiocytosis derived from a monocyte-macrophage lineage. </a:t>
            </a: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b="1" dirty="0">
                <a:effectLst/>
                <a:latin typeface="Arial" panose="020B0604020202020204" pitchFamily="34" charset="0"/>
                <a:ea typeface="Arial" panose="020B0604020202020204" pitchFamily="34" charset="0"/>
              </a:rPr>
              <a:t>Pathophysiology</a:t>
            </a:r>
            <a:r>
              <a:rPr lang="en-US" sz="3600" dirty="0">
                <a:effectLst/>
                <a:latin typeface="Arial" panose="020B0604020202020204" pitchFamily="34" charset="0"/>
                <a:ea typeface="Arial" panose="020B0604020202020204" pitchFamily="34" charset="0"/>
              </a:rPr>
              <a:t>: Somatic mutations of BRAF or other components of the MAPK signaling pathway are present in more than 50% of patients with ECD </a:t>
            </a:r>
            <a:r>
              <a:rPr lang="en-US" sz="3600" baseline="30000" dirty="0">
                <a:effectLst/>
                <a:latin typeface="Arial" panose="020B0604020202020204" pitchFamily="34" charset="0"/>
                <a:ea typeface="Arial" panose="020B0604020202020204" pitchFamily="34" charset="0"/>
              </a:rPr>
              <a:t>1</a:t>
            </a:r>
            <a:r>
              <a:rPr lang="en-US" sz="3600" dirty="0">
                <a:effectLst/>
                <a:latin typeface="Arial" panose="020B0604020202020204" pitchFamily="34" charset="0"/>
                <a:ea typeface="Arial" panose="020B0604020202020204" pitchFamily="34" charset="0"/>
              </a:rPr>
              <a:t>. Pathology shows histiocytic infiltration with sheets of foamy histiocytes on biopsy (Figure 1). </a:t>
            </a: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b="1" dirty="0">
                <a:latin typeface="Arial" panose="020B0604020202020204" pitchFamily="34" charset="0"/>
                <a:ea typeface="Arial" panose="020B0604020202020204" pitchFamily="34" charset="0"/>
              </a:rPr>
              <a:t>Presentation</a:t>
            </a:r>
            <a:r>
              <a:rPr lang="en-US" sz="3600" dirty="0">
                <a:latin typeface="Arial" panose="020B0604020202020204" pitchFamily="34" charset="0"/>
                <a:ea typeface="Arial" panose="020B0604020202020204" pitchFamily="34" charset="0"/>
              </a:rPr>
              <a:t>: ECD is a multisystem disease that c</a:t>
            </a:r>
            <a:r>
              <a:rPr lang="en-US" sz="3600" dirty="0">
                <a:effectLst/>
                <a:latin typeface="Arial" panose="020B0604020202020204" pitchFamily="34" charset="0"/>
                <a:ea typeface="Arial" panose="020B0604020202020204" pitchFamily="34" charset="0"/>
              </a:rPr>
              <a:t>an encompass a wide spectrum of disorders. </a:t>
            </a:r>
            <a:endParaRPr lang="en-US" sz="3200" dirty="0">
              <a:effectLst/>
              <a:latin typeface="Arial" panose="020B0604020202020204" pitchFamily="34" charset="0"/>
              <a:ea typeface="Arial" panose="020B0604020202020204" pitchFamily="34" charset="0"/>
            </a:endParaRPr>
          </a:p>
          <a:p>
            <a:pPr marL="0" marR="0">
              <a:lnSpc>
                <a:spcPct val="115000"/>
              </a:lnSpc>
              <a:spcBef>
                <a:spcPts val="1200"/>
              </a:spcBef>
              <a:spcAft>
                <a:spcPts val="1200"/>
              </a:spcAft>
            </a:pPr>
            <a:r>
              <a:rPr lang="en-US" sz="3600" dirty="0">
                <a:effectLst/>
                <a:latin typeface="Arial" panose="020B0604020202020204" pitchFamily="34" charset="0"/>
                <a:ea typeface="Arial" panose="020B0604020202020204" pitchFamily="34" charset="0"/>
              </a:rPr>
              <a:t>Skeletal involvement, the most common clinical manifestation, occurs in the form of multifocal sclerotic lesions in the long bones of lower limbs (Figure 2).</a:t>
            </a:r>
          </a:p>
          <a:p>
            <a:pPr marL="0" marR="0">
              <a:lnSpc>
                <a:spcPct val="115000"/>
              </a:lnSpc>
              <a:spcBef>
                <a:spcPts val="1200"/>
              </a:spcBef>
              <a:spcAft>
                <a:spcPts val="1200"/>
              </a:spcAft>
            </a:pPr>
            <a:r>
              <a:rPr lang="en-US" sz="3600" dirty="0">
                <a:effectLst/>
                <a:latin typeface="Arial" panose="020B0604020202020204" pitchFamily="34" charset="0"/>
                <a:ea typeface="Arial" panose="020B0604020202020204" pitchFamily="34" charset="0"/>
              </a:rPr>
              <a:t>Other common clinical features include diabetes insipidus, neurologic symptoms, constitutional symptoms, circumferential thickening of the aorta, and retroperitoneal fibrosis </a:t>
            </a:r>
            <a:r>
              <a:rPr lang="en-US" sz="3600" baseline="30000" dirty="0">
                <a:effectLst/>
                <a:latin typeface="Arial" panose="020B0604020202020204" pitchFamily="34" charset="0"/>
                <a:ea typeface="Arial" panose="020B0604020202020204" pitchFamily="34" charset="0"/>
              </a:rPr>
              <a:t>2</a:t>
            </a:r>
            <a:r>
              <a:rPr lang="en-US" sz="3600" dirty="0">
                <a:effectLst/>
                <a:latin typeface="Arial" panose="020B0604020202020204" pitchFamily="34" charset="0"/>
                <a:ea typeface="Arial" panose="020B0604020202020204" pitchFamily="34" charset="0"/>
              </a:rPr>
              <a:t>.</a:t>
            </a:r>
            <a:endParaRPr lang="en-US" sz="3200" dirty="0">
              <a:effectLst/>
              <a:latin typeface="Arial" panose="020B0604020202020204" pitchFamily="34" charset="0"/>
              <a:ea typeface="Arial" panose="020B0604020202020204" pitchFamily="34" charset="0"/>
            </a:endParaRPr>
          </a:p>
        </p:txBody>
      </p:sp>
      <p:sp>
        <p:nvSpPr>
          <p:cNvPr id="33" name="Text Box 54"/>
          <p:cNvSpPr txBox="1">
            <a:spLocks noChangeArrowheads="1"/>
          </p:cNvSpPr>
          <p:nvPr/>
        </p:nvSpPr>
        <p:spPr bwMode="auto">
          <a:xfrm>
            <a:off x="17693824" y="8312150"/>
            <a:ext cx="16064940" cy="3155950"/>
          </a:xfrm>
          <a:prstGeom prst="rect">
            <a:avLst/>
          </a:prstGeom>
          <a:noFill/>
          <a:ln w="9525" algn="ctr">
            <a:noFill/>
            <a:miter lim="800000"/>
            <a:headEnd/>
            <a:tailEnd/>
          </a:ln>
          <a:effectLst/>
        </p:spPr>
        <p:txBody>
          <a:bodyPr lIns="0" tIns="0" rIns="0" bIns="0"/>
          <a:lstStyle/>
          <a:p>
            <a:pPr>
              <a:lnSpc>
                <a:spcPct val="115000"/>
              </a:lnSpc>
              <a:spcBef>
                <a:spcPts val="0"/>
              </a:spcBef>
              <a:spcAft>
                <a:spcPts val="0"/>
              </a:spcAft>
            </a:pPr>
            <a:r>
              <a:rPr lang="en-US" sz="3600" b="1" dirty="0">
                <a:latin typeface="Arial" panose="020B0604020202020204" pitchFamily="34" charset="0"/>
                <a:ea typeface="Arial" panose="020B0604020202020204" pitchFamily="34" charset="0"/>
              </a:rPr>
              <a:t>PMH</a:t>
            </a:r>
            <a:r>
              <a:rPr lang="en-US" sz="3600" dirty="0">
                <a:latin typeface="Arial" panose="020B0604020202020204" pitchFamily="34" charset="0"/>
                <a:ea typeface="Arial" panose="020B0604020202020204" pitchFamily="34" charset="0"/>
              </a:rPr>
              <a:t>: </a:t>
            </a:r>
            <a:r>
              <a:rPr lang="en-US" sz="3600" dirty="0">
                <a:effectLst/>
                <a:latin typeface="Arial" panose="020B0604020202020204" pitchFamily="34" charset="0"/>
                <a:ea typeface="Arial" panose="020B0604020202020204" pitchFamily="34" charset="0"/>
              </a:rPr>
              <a:t>retinitis pigmentosa, hypertension, diabetes insipidus, bilateral ureteral obstruction status post bilateral nephrostomy tubes, avascular necrosis of the left hip. ECD diagnosed 1 month prio</a:t>
            </a:r>
            <a:r>
              <a:rPr lang="en-US" sz="3600" dirty="0">
                <a:latin typeface="Arial" panose="020B0604020202020204" pitchFamily="34" charset="0"/>
                <a:ea typeface="Arial" panose="020B0604020202020204" pitchFamily="34" charset="0"/>
              </a:rPr>
              <a:t>r to presentation.</a:t>
            </a:r>
          </a:p>
          <a:p>
            <a:pPr>
              <a:lnSpc>
                <a:spcPct val="115000"/>
              </a:lnSpc>
              <a:spcBef>
                <a:spcPts val="0"/>
              </a:spcBef>
              <a:spcAft>
                <a:spcPts val="0"/>
              </a:spcAft>
            </a:pPr>
            <a:endParaRPr lang="en-US" sz="36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b="1" dirty="0">
                <a:latin typeface="Arial" panose="020B0604020202020204" pitchFamily="34" charset="0"/>
                <a:ea typeface="Arial" panose="020B0604020202020204" pitchFamily="34" charset="0"/>
              </a:rPr>
              <a:t>HPI</a:t>
            </a:r>
            <a:r>
              <a:rPr lang="en-US" sz="3600" dirty="0">
                <a:latin typeface="Arial" panose="020B0604020202020204" pitchFamily="34" charset="0"/>
                <a:ea typeface="Arial" panose="020B0604020202020204" pitchFamily="34" charset="0"/>
              </a:rPr>
              <a:t>:</a:t>
            </a:r>
            <a:r>
              <a:rPr lang="en-US" sz="3600" dirty="0">
                <a:effectLst/>
                <a:latin typeface="Arial" panose="020B0604020202020204" pitchFamily="34" charset="0"/>
                <a:ea typeface="Arial" panose="020B0604020202020204" pitchFamily="34" charset="0"/>
              </a:rPr>
              <a:t> 4-day history of nausea, vomiting, diarrhea, and abdominal pain. He denied flatus for several days.  </a:t>
            </a: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b="1" dirty="0">
                <a:effectLst/>
                <a:latin typeface="Arial" panose="020B0604020202020204" pitchFamily="34" charset="0"/>
                <a:ea typeface="Arial" panose="020B0604020202020204" pitchFamily="34" charset="0"/>
              </a:rPr>
              <a:t>PE</a:t>
            </a:r>
            <a:r>
              <a:rPr lang="en-US" sz="3600" dirty="0">
                <a:effectLst/>
                <a:latin typeface="Arial" panose="020B0604020202020204" pitchFamily="34" charset="0"/>
                <a:ea typeface="Arial" panose="020B0604020202020204" pitchFamily="34" charset="0"/>
              </a:rPr>
              <a:t>: abdomen was soft, distended, and had mild tenderness to palpation. Patient was hypertensive to 152/91. Otherwise unremarkable. </a:t>
            </a:r>
          </a:p>
          <a:p>
            <a:pPr marL="0" marR="0">
              <a:lnSpc>
                <a:spcPct val="115000"/>
              </a:lnSpc>
              <a:spcBef>
                <a:spcPts val="0"/>
              </a:spcBef>
              <a:spcAft>
                <a:spcPts val="0"/>
              </a:spcAft>
            </a:pPr>
            <a:endParaRPr lang="en-US" sz="32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b="1" dirty="0">
                <a:effectLst/>
                <a:latin typeface="Arial" panose="020B0604020202020204" pitchFamily="34" charset="0"/>
                <a:ea typeface="Arial" panose="020B0604020202020204" pitchFamily="34" charset="0"/>
              </a:rPr>
              <a:t>Imaging</a:t>
            </a:r>
            <a:r>
              <a:rPr lang="en-US" sz="3600" dirty="0">
                <a:effectLst/>
                <a:latin typeface="Arial" panose="020B0604020202020204" pitchFamily="34" charset="0"/>
                <a:ea typeface="Arial" panose="020B0604020202020204" pitchFamily="34" charset="0"/>
              </a:rPr>
              <a:t>: CT findings suggestive of small bowel obstruction and acute enteritis (Figures 3 &amp; 4)</a:t>
            </a:r>
          </a:p>
          <a:p>
            <a:pPr marL="0" marR="0">
              <a:lnSpc>
                <a:spcPct val="115000"/>
              </a:lnSpc>
              <a:spcBef>
                <a:spcPts val="0"/>
              </a:spcBef>
              <a:spcAft>
                <a:spcPts val="0"/>
              </a:spcAft>
            </a:pPr>
            <a:endParaRPr lang="en-US" sz="32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2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2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2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2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2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32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dirty="0">
                <a:effectLst/>
                <a:latin typeface="Arial" panose="020B0604020202020204" pitchFamily="34" charset="0"/>
                <a:ea typeface="Arial" panose="020B0604020202020204" pitchFamily="34" charset="0"/>
              </a:rPr>
              <a:t> </a:t>
            </a:r>
            <a:endParaRPr lang="en-US" sz="32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dirty="0">
                <a:effectLst/>
                <a:latin typeface="Arial" panose="020B0604020202020204" pitchFamily="34" charset="0"/>
                <a:ea typeface="Arial" panose="020B0604020202020204" pitchFamily="34" charset="0"/>
              </a:rPr>
              <a:t> </a:t>
            </a:r>
            <a:endParaRPr lang="en-US" sz="3200" dirty="0">
              <a:effectLst/>
              <a:latin typeface="Arial" panose="020B0604020202020204" pitchFamily="34" charset="0"/>
              <a:ea typeface="Arial" panose="020B0604020202020204" pitchFamily="34" charset="0"/>
            </a:endParaRPr>
          </a:p>
        </p:txBody>
      </p:sp>
      <p:sp>
        <p:nvSpPr>
          <p:cNvPr id="46" name="Text Box 105"/>
          <p:cNvSpPr txBox="1">
            <a:spLocks noChangeArrowheads="1"/>
          </p:cNvSpPr>
          <p:nvPr/>
        </p:nvSpPr>
        <p:spPr bwMode="auto">
          <a:xfrm>
            <a:off x="35309039" y="17079335"/>
            <a:ext cx="13788316" cy="2370138"/>
          </a:xfrm>
          <a:prstGeom prst="rect">
            <a:avLst/>
          </a:prstGeom>
          <a:noFill/>
          <a:ln w="9525" algn="ctr">
            <a:noFill/>
            <a:miter lim="800000"/>
            <a:headEnd/>
            <a:tailEnd/>
          </a:ln>
          <a:effectLst/>
        </p:spPr>
        <p:txBody>
          <a:bodyPr lIns="0" tIns="0" rIns="0" bIns="0"/>
          <a:lstStyle/>
          <a:p>
            <a:pPr marL="0" marR="0">
              <a:lnSpc>
                <a:spcPct val="115000"/>
              </a:lnSpc>
              <a:spcBef>
                <a:spcPts val="0"/>
              </a:spcBef>
              <a:spcAft>
                <a:spcPts val="0"/>
              </a:spcAft>
            </a:pPr>
            <a:r>
              <a:rPr lang="en-US" sz="3600" dirty="0">
                <a:effectLst/>
                <a:latin typeface="Arial" panose="020B0604020202020204" pitchFamily="34" charset="0"/>
                <a:ea typeface="Arial" panose="020B0604020202020204" pitchFamily="34" charset="0"/>
              </a:rPr>
              <a:t>This case illustrates a classic presentation of ECD: an adult male with long bone involvement (avascular necrosis of the left hip) and diabetes insipidus. </a:t>
            </a: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dirty="0">
                <a:effectLst/>
                <a:latin typeface="Arial" panose="020B0604020202020204" pitchFamily="34" charset="0"/>
                <a:ea typeface="Arial" panose="020B0604020202020204" pitchFamily="34" charset="0"/>
              </a:rPr>
              <a:t>Unique to this case was jejunal and ileal involvement with associated small bowel obstruction. </a:t>
            </a: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dirty="0">
                <a:effectLst/>
                <a:latin typeface="Arial" panose="020B0604020202020204" pitchFamily="34" charset="0"/>
                <a:ea typeface="Arial" panose="020B0604020202020204" pitchFamily="34" charset="0"/>
              </a:rPr>
              <a:t>Prednisone is recommended for management of ECD, but the patient might have also benefited from </a:t>
            </a:r>
            <a:r>
              <a:rPr lang="en-US" sz="3600" dirty="0" err="1">
                <a:effectLst/>
                <a:latin typeface="Arial" panose="020B0604020202020204" pitchFamily="34" charset="0"/>
                <a:ea typeface="Arial" panose="020B0604020202020204" pitchFamily="34" charset="0"/>
              </a:rPr>
              <a:t>INFa</a:t>
            </a:r>
            <a:r>
              <a:rPr lang="en-US" sz="3600" dirty="0">
                <a:effectLst/>
                <a:latin typeface="Arial" panose="020B0604020202020204" pitchFamily="34" charset="0"/>
                <a:ea typeface="Arial" panose="020B0604020202020204" pitchFamily="34" charset="0"/>
              </a:rPr>
              <a:t>, which is the first-line treatment for ECD</a:t>
            </a:r>
            <a:r>
              <a:rPr lang="en-US" sz="3600" baseline="30000" dirty="0">
                <a:effectLst/>
                <a:latin typeface="Arial" panose="020B0604020202020204" pitchFamily="34" charset="0"/>
                <a:ea typeface="Arial" panose="020B0604020202020204" pitchFamily="34" charset="0"/>
              </a:rPr>
              <a:t>2</a:t>
            </a:r>
            <a:r>
              <a:rPr lang="en-US" sz="3600" dirty="0">
                <a:effectLst/>
                <a:latin typeface="Arial" panose="020B0604020202020204" pitchFamily="34" charset="0"/>
                <a:ea typeface="Arial" panose="020B0604020202020204" pitchFamily="34" charset="0"/>
              </a:rPr>
              <a:t>. Furthermore, steroid treatment may be contraindicated in ECD patients with GI involvement </a:t>
            </a:r>
            <a:r>
              <a:rPr lang="en-US" sz="3600" baseline="30000" dirty="0">
                <a:effectLst/>
                <a:latin typeface="Arial" panose="020B0604020202020204" pitchFamily="34" charset="0"/>
                <a:ea typeface="Arial" panose="020B0604020202020204" pitchFamily="34" charset="0"/>
              </a:rPr>
              <a:t>3</a:t>
            </a:r>
            <a:r>
              <a:rPr lang="en-US" sz="36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dirty="0">
                <a:effectLst/>
                <a:latin typeface="Arial" panose="020B0604020202020204" pitchFamily="34" charset="0"/>
                <a:ea typeface="Arial" panose="020B0604020202020204" pitchFamily="34" charset="0"/>
              </a:rPr>
              <a:t>While ECD can present in a variety of multisystemic manifestations, the most common presenting symptom is bone pain, especially of the lower limb </a:t>
            </a:r>
            <a:r>
              <a:rPr lang="en-US" sz="3600" baseline="30000" dirty="0">
                <a:effectLst/>
                <a:latin typeface="Arial" panose="020B0604020202020204" pitchFamily="34" charset="0"/>
                <a:ea typeface="Arial" panose="020B0604020202020204" pitchFamily="34" charset="0"/>
              </a:rPr>
              <a:t>5</a:t>
            </a:r>
            <a:r>
              <a:rPr lang="en-US" sz="3600" dirty="0">
                <a:effectLst/>
                <a:latin typeface="Arial" panose="020B0604020202020204" pitchFamily="34" charset="0"/>
                <a:ea typeface="Arial" panose="020B0604020202020204" pitchFamily="34" charset="0"/>
              </a:rPr>
              <a:t>.</a:t>
            </a:r>
            <a:endParaRPr lang="en-US" sz="3200" dirty="0">
              <a:effectLst/>
              <a:latin typeface="Arial" panose="020B0604020202020204" pitchFamily="34" charset="0"/>
              <a:ea typeface="Arial" panose="020B0604020202020204" pitchFamily="34" charset="0"/>
            </a:endParaRPr>
          </a:p>
        </p:txBody>
      </p:sp>
      <p:sp>
        <p:nvSpPr>
          <p:cNvPr id="55" name="Text Box 112"/>
          <p:cNvSpPr txBox="1">
            <a:spLocks noChangeArrowheads="1"/>
          </p:cNvSpPr>
          <p:nvPr/>
        </p:nvSpPr>
        <p:spPr bwMode="auto">
          <a:xfrm>
            <a:off x="9266082" y="14755375"/>
            <a:ext cx="6390691" cy="1126300"/>
          </a:xfrm>
          <a:prstGeom prst="rect">
            <a:avLst/>
          </a:prstGeom>
          <a:noFill/>
          <a:ln w="9525" algn="ctr">
            <a:noFill/>
            <a:miter lim="800000"/>
            <a:headEnd/>
            <a:tailEnd/>
          </a:ln>
          <a:effectLst/>
        </p:spPr>
        <p:txBody>
          <a:bodyPr lIns="0" tIns="0" rIns="0" bIns="0"/>
          <a:lstStyle/>
          <a:p>
            <a:pPr defTabSz="18611850">
              <a:lnSpc>
                <a:spcPct val="90000"/>
              </a:lnSpc>
              <a:spcBef>
                <a:spcPct val="40000"/>
              </a:spcBef>
            </a:pPr>
            <a:r>
              <a:rPr lang="en-US" sz="2800" b="1" dirty="0"/>
              <a:t>Figure 1: Soft tissue sample showing foamy (</a:t>
            </a:r>
            <a:r>
              <a:rPr lang="en-US" sz="2800" b="1" dirty="0" err="1"/>
              <a:t>xanthomatous</a:t>
            </a:r>
            <a:r>
              <a:rPr lang="en-US" sz="2800" b="1" dirty="0"/>
              <a:t>) histiocytes with surrounding fibrosis</a:t>
            </a:r>
          </a:p>
        </p:txBody>
      </p:sp>
      <p:sp>
        <p:nvSpPr>
          <p:cNvPr id="73" name="Rectangle 110"/>
          <p:cNvSpPr>
            <a:spLocks noChangeArrowheads="1"/>
          </p:cNvSpPr>
          <p:nvPr/>
        </p:nvSpPr>
        <p:spPr bwMode="auto">
          <a:xfrm>
            <a:off x="34468749" y="6462385"/>
            <a:ext cx="15076542" cy="8722325"/>
          </a:xfrm>
          <a:prstGeom prst="rect">
            <a:avLst/>
          </a:prstGeom>
          <a:noFill/>
          <a:ln w="9525">
            <a:solidFill>
              <a:schemeClr val="bg2"/>
            </a:solidFill>
            <a:miter lim="800000"/>
            <a:headEnd/>
            <a:tailEnd/>
          </a:ln>
          <a:effectLst/>
        </p:spPr>
        <p:txBody>
          <a:bodyPr wrap="none" anchor="ctr"/>
          <a:lstStyle/>
          <a:p>
            <a:endParaRPr lang="en-US"/>
          </a:p>
        </p:txBody>
      </p:sp>
      <p:sp>
        <p:nvSpPr>
          <p:cNvPr id="76" name="Rectangle 110"/>
          <p:cNvSpPr>
            <a:spLocks noChangeArrowheads="1"/>
          </p:cNvSpPr>
          <p:nvPr/>
        </p:nvSpPr>
        <p:spPr bwMode="auto">
          <a:xfrm>
            <a:off x="17369170" y="8183841"/>
            <a:ext cx="16533016" cy="23596882"/>
          </a:xfrm>
          <a:prstGeom prst="rect">
            <a:avLst/>
          </a:prstGeom>
          <a:noFill/>
          <a:ln w="9525">
            <a:solidFill>
              <a:schemeClr val="bg2"/>
            </a:solidFill>
            <a:miter lim="800000"/>
            <a:headEnd/>
            <a:tailEnd/>
          </a:ln>
          <a:effectLst/>
        </p:spPr>
        <p:txBody>
          <a:bodyPr wrap="none" anchor="ctr"/>
          <a:lstStyle/>
          <a:p>
            <a:endParaRPr lang="en-US"/>
          </a:p>
        </p:txBody>
      </p:sp>
      <p:grpSp>
        <p:nvGrpSpPr>
          <p:cNvPr id="2" name="Group 1"/>
          <p:cNvGrpSpPr/>
          <p:nvPr/>
        </p:nvGrpSpPr>
        <p:grpSpPr>
          <a:xfrm>
            <a:off x="1600407" y="6462385"/>
            <a:ext cx="14898342" cy="1327478"/>
            <a:chOff x="1600407" y="6614785"/>
            <a:chExt cx="14898342" cy="1327478"/>
          </a:xfrm>
        </p:grpSpPr>
        <p:sp>
          <p:nvSpPr>
            <p:cNvPr id="34" name="AutoShape 94"/>
            <p:cNvSpPr>
              <a:spLocks noChangeArrowheads="1"/>
            </p:cNvSpPr>
            <p:nvPr/>
          </p:nvSpPr>
          <p:spPr bwMode="auto">
            <a:xfrm>
              <a:off x="1601202" y="6715125"/>
              <a:ext cx="14896753" cy="1227138"/>
            </a:xfrm>
            <a:prstGeom prst="rect">
              <a:avLst/>
            </a:prstGeom>
            <a:solidFill>
              <a:schemeClr val="bg1"/>
            </a:solidFill>
            <a:ln w="12700" algn="ctr">
              <a:noFill/>
              <a:round/>
              <a:headEnd/>
              <a:tailEnd/>
            </a:ln>
            <a:effectLst/>
          </p:spPr>
          <p:txBody>
            <a:bodyPr lIns="457105" tIns="45710" rIns="91416" bIns="45710" anchor="ctr"/>
            <a:lstStyle/>
            <a:p>
              <a:pPr defTabSz="917575">
                <a:lnSpc>
                  <a:spcPct val="85000"/>
                </a:lnSpc>
                <a:spcBef>
                  <a:spcPct val="40000"/>
                </a:spcBef>
              </a:pPr>
              <a:r>
                <a:rPr lang="en-US" sz="5200" b="1" dirty="0">
                  <a:solidFill>
                    <a:srgbClr val="717170"/>
                  </a:solidFill>
                </a:rPr>
                <a:t>Background</a:t>
              </a:r>
            </a:p>
          </p:txBody>
        </p:sp>
        <p:cxnSp>
          <p:nvCxnSpPr>
            <p:cNvPr id="78" name="Straight Connector 77"/>
            <p:cNvCxnSpPr/>
            <p:nvPr/>
          </p:nvCxnSpPr>
          <p:spPr bwMode="auto">
            <a:xfrm>
              <a:off x="1600407" y="7891463"/>
              <a:ext cx="14898342"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82" name="Straight Connector 81"/>
            <p:cNvCxnSpPr/>
            <p:nvPr/>
          </p:nvCxnSpPr>
          <p:spPr bwMode="auto">
            <a:xfrm>
              <a:off x="1600407" y="6614785"/>
              <a:ext cx="14898342"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grpSp>
      <p:grpSp>
        <p:nvGrpSpPr>
          <p:cNvPr id="3" name="Group 2"/>
          <p:cNvGrpSpPr/>
          <p:nvPr/>
        </p:nvGrpSpPr>
        <p:grpSpPr>
          <a:xfrm>
            <a:off x="17369169" y="6462385"/>
            <a:ext cx="16533016" cy="1327478"/>
            <a:chOff x="18069264" y="6614785"/>
            <a:chExt cx="14898342" cy="1327478"/>
          </a:xfrm>
        </p:grpSpPr>
        <p:sp>
          <p:nvSpPr>
            <p:cNvPr id="45" name="AutoShape 96"/>
            <p:cNvSpPr>
              <a:spLocks noChangeArrowheads="1"/>
            </p:cNvSpPr>
            <p:nvPr/>
          </p:nvSpPr>
          <p:spPr bwMode="auto">
            <a:xfrm>
              <a:off x="18070647" y="6715125"/>
              <a:ext cx="14895576" cy="1227138"/>
            </a:xfrm>
            <a:prstGeom prst="rect">
              <a:avLst/>
            </a:prstGeom>
            <a:solidFill>
              <a:schemeClr val="bg1"/>
            </a:solidFill>
            <a:ln w="12700" algn="ctr">
              <a:noFill/>
              <a:round/>
              <a:headEnd/>
              <a:tailEnd/>
            </a:ln>
            <a:effectLst/>
          </p:spPr>
          <p:txBody>
            <a:bodyPr lIns="457105" tIns="45710" rIns="91416" bIns="45710" anchor="ctr"/>
            <a:lstStyle/>
            <a:p>
              <a:pPr defTabSz="917575">
                <a:lnSpc>
                  <a:spcPct val="85000"/>
                </a:lnSpc>
                <a:spcBef>
                  <a:spcPct val="40000"/>
                </a:spcBef>
              </a:pPr>
              <a:r>
                <a:rPr lang="en-US" sz="5200" b="1" dirty="0">
                  <a:solidFill>
                    <a:srgbClr val="717170"/>
                  </a:solidFill>
                </a:rPr>
                <a:t>Case: 35 </a:t>
              </a:r>
              <a:r>
                <a:rPr lang="en-US" sz="5200" b="1" dirty="0" err="1">
                  <a:solidFill>
                    <a:srgbClr val="717170"/>
                  </a:solidFill>
                </a:rPr>
                <a:t>y.o</a:t>
              </a:r>
              <a:r>
                <a:rPr lang="en-US" sz="5200" b="1" dirty="0">
                  <a:solidFill>
                    <a:srgbClr val="717170"/>
                  </a:solidFill>
                </a:rPr>
                <a:t>. M with abdominal pain</a:t>
              </a:r>
            </a:p>
          </p:txBody>
        </p:sp>
        <p:cxnSp>
          <p:nvCxnSpPr>
            <p:cNvPr id="80" name="Straight Connector 79"/>
            <p:cNvCxnSpPr/>
            <p:nvPr/>
          </p:nvCxnSpPr>
          <p:spPr bwMode="auto">
            <a:xfrm>
              <a:off x="18069264" y="7891463"/>
              <a:ext cx="14898342"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84" name="Straight Connector 83"/>
            <p:cNvCxnSpPr/>
            <p:nvPr/>
          </p:nvCxnSpPr>
          <p:spPr bwMode="auto">
            <a:xfrm>
              <a:off x="18069264" y="6614785"/>
              <a:ext cx="14898342"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grpSp>
      <p:grpSp>
        <p:nvGrpSpPr>
          <p:cNvPr id="4" name="Group 3"/>
          <p:cNvGrpSpPr/>
          <p:nvPr/>
        </p:nvGrpSpPr>
        <p:grpSpPr>
          <a:xfrm>
            <a:off x="34612171" y="15418116"/>
            <a:ext cx="14898342" cy="1327478"/>
            <a:chOff x="34612171" y="6614785"/>
            <a:chExt cx="14898342" cy="1327478"/>
          </a:xfrm>
        </p:grpSpPr>
        <p:sp>
          <p:nvSpPr>
            <p:cNvPr id="30" name="AutoShape 104"/>
            <p:cNvSpPr>
              <a:spLocks noChangeArrowheads="1"/>
            </p:cNvSpPr>
            <p:nvPr/>
          </p:nvSpPr>
          <p:spPr bwMode="auto">
            <a:xfrm>
              <a:off x="34613554" y="6715125"/>
              <a:ext cx="14895576" cy="1227138"/>
            </a:xfrm>
            <a:prstGeom prst="rect">
              <a:avLst/>
            </a:prstGeom>
            <a:solidFill>
              <a:schemeClr val="bg1"/>
            </a:solidFill>
            <a:ln w="12700" algn="ctr">
              <a:noFill/>
              <a:round/>
              <a:headEnd/>
              <a:tailEnd/>
            </a:ln>
            <a:effectLst/>
          </p:spPr>
          <p:txBody>
            <a:bodyPr lIns="457105" tIns="45710" rIns="91416" bIns="45710" anchor="ctr"/>
            <a:lstStyle/>
            <a:p>
              <a:pPr defTabSz="917575">
                <a:lnSpc>
                  <a:spcPct val="85000"/>
                </a:lnSpc>
                <a:spcBef>
                  <a:spcPct val="40000"/>
                </a:spcBef>
              </a:pPr>
              <a:r>
                <a:rPr lang="en-US" sz="5200" b="1" dirty="0">
                  <a:solidFill>
                    <a:srgbClr val="717170"/>
                  </a:solidFill>
                </a:rPr>
                <a:t>Conclusion</a:t>
              </a:r>
            </a:p>
          </p:txBody>
        </p:sp>
        <p:cxnSp>
          <p:nvCxnSpPr>
            <p:cNvPr id="81" name="Straight Connector 80"/>
            <p:cNvCxnSpPr/>
            <p:nvPr/>
          </p:nvCxnSpPr>
          <p:spPr bwMode="auto">
            <a:xfrm>
              <a:off x="34612171" y="7891463"/>
              <a:ext cx="14898342"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85" name="Straight Connector 84"/>
            <p:cNvCxnSpPr/>
            <p:nvPr/>
          </p:nvCxnSpPr>
          <p:spPr bwMode="auto">
            <a:xfrm>
              <a:off x="34612171" y="6614785"/>
              <a:ext cx="14898342"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grpSp>
      <p:pic>
        <p:nvPicPr>
          <p:cNvPr id="8" name="Picture 7">
            <a:extLst>
              <a:ext uri="{FF2B5EF4-FFF2-40B4-BE49-F238E27FC236}">
                <a16:creationId xmlns:a16="http://schemas.microsoft.com/office/drawing/2014/main" id="{B307411A-70C5-4064-9623-2FEDF353B9F9}"/>
              </a:ext>
            </a:extLst>
          </p:cNvPr>
          <p:cNvPicPr>
            <a:picLocks noChangeAspect="1"/>
          </p:cNvPicPr>
          <p:nvPr/>
        </p:nvPicPr>
        <p:blipFill>
          <a:blip r:embed="rId5"/>
          <a:stretch>
            <a:fillRect/>
          </a:stretch>
        </p:blipFill>
        <p:spPr>
          <a:xfrm>
            <a:off x="1684808" y="12692311"/>
            <a:ext cx="6987407" cy="5252428"/>
          </a:xfrm>
          <a:prstGeom prst="rect">
            <a:avLst/>
          </a:prstGeom>
        </p:spPr>
      </p:pic>
      <p:pic>
        <p:nvPicPr>
          <p:cNvPr id="10" name="Picture 9">
            <a:extLst>
              <a:ext uri="{FF2B5EF4-FFF2-40B4-BE49-F238E27FC236}">
                <a16:creationId xmlns:a16="http://schemas.microsoft.com/office/drawing/2014/main" id="{1061DA29-56D0-4238-A242-C7AB749DF48E}"/>
              </a:ext>
            </a:extLst>
          </p:cNvPr>
          <p:cNvPicPr>
            <a:picLocks noChangeAspect="1"/>
          </p:cNvPicPr>
          <p:nvPr/>
        </p:nvPicPr>
        <p:blipFill>
          <a:blip r:embed="rId6"/>
          <a:stretch>
            <a:fillRect/>
          </a:stretch>
        </p:blipFill>
        <p:spPr>
          <a:xfrm>
            <a:off x="7154166" y="23945797"/>
            <a:ext cx="9236229" cy="7905264"/>
          </a:xfrm>
          <a:prstGeom prst="rect">
            <a:avLst/>
          </a:prstGeom>
        </p:spPr>
      </p:pic>
      <p:grpSp>
        <p:nvGrpSpPr>
          <p:cNvPr id="50" name="Group 49">
            <a:extLst>
              <a:ext uri="{FF2B5EF4-FFF2-40B4-BE49-F238E27FC236}">
                <a16:creationId xmlns:a16="http://schemas.microsoft.com/office/drawing/2014/main" id="{76A69C07-32B4-405E-AEAF-A12D25D9CF32}"/>
              </a:ext>
            </a:extLst>
          </p:cNvPr>
          <p:cNvGrpSpPr/>
          <p:nvPr/>
        </p:nvGrpSpPr>
        <p:grpSpPr>
          <a:xfrm>
            <a:off x="34913585" y="26800278"/>
            <a:ext cx="14898342" cy="1327478"/>
            <a:chOff x="34612171" y="6614785"/>
            <a:chExt cx="14898342" cy="1327478"/>
          </a:xfrm>
        </p:grpSpPr>
        <p:sp>
          <p:nvSpPr>
            <p:cNvPr id="51" name="AutoShape 104">
              <a:extLst>
                <a:ext uri="{FF2B5EF4-FFF2-40B4-BE49-F238E27FC236}">
                  <a16:creationId xmlns:a16="http://schemas.microsoft.com/office/drawing/2014/main" id="{BD728D2A-F41C-430F-838A-3FA5B84EE8BF}"/>
                </a:ext>
              </a:extLst>
            </p:cNvPr>
            <p:cNvSpPr>
              <a:spLocks noChangeArrowheads="1"/>
            </p:cNvSpPr>
            <p:nvPr/>
          </p:nvSpPr>
          <p:spPr bwMode="auto">
            <a:xfrm>
              <a:off x="34613554" y="6715125"/>
              <a:ext cx="14895576" cy="1227138"/>
            </a:xfrm>
            <a:prstGeom prst="rect">
              <a:avLst/>
            </a:prstGeom>
            <a:solidFill>
              <a:schemeClr val="bg1"/>
            </a:solidFill>
            <a:ln w="12700" algn="ctr">
              <a:noFill/>
              <a:round/>
              <a:headEnd/>
              <a:tailEnd/>
            </a:ln>
            <a:effectLst/>
          </p:spPr>
          <p:txBody>
            <a:bodyPr lIns="457105" tIns="45710" rIns="91416" bIns="45710" anchor="ctr"/>
            <a:lstStyle/>
            <a:p>
              <a:pPr defTabSz="917575">
                <a:lnSpc>
                  <a:spcPct val="85000"/>
                </a:lnSpc>
                <a:spcBef>
                  <a:spcPct val="40000"/>
                </a:spcBef>
              </a:pPr>
              <a:r>
                <a:rPr lang="en-US" sz="5200" b="1" dirty="0">
                  <a:solidFill>
                    <a:srgbClr val="717170"/>
                  </a:solidFill>
                </a:rPr>
                <a:t>References</a:t>
              </a:r>
            </a:p>
          </p:txBody>
        </p:sp>
        <p:cxnSp>
          <p:nvCxnSpPr>
            <p:cNvPr id="54" name="Straight Connector 53">
              <a:extLst>
                <a:ext uri="{FF2B5EF4-FFF2-40B4-BE49-F238E27FC236}">
                  <a16:creationId xmlns:a16="http://schemas.microsoft.com/office/drawing/2014/main" id="{A2C36273-3AE3-4A04-B20A-E8231A3727F5}"/>
                </a:ext>
              </a:extLst>
            </p:cNvPr>
            <p:cNvCxnSpPr/>
            <p:nvPr/>
          </p:nvCxnSpPr>
          <p:spPr bwMode="auto">
            <a:xfrm>
              <a:off x="34612171" y="7891463"/>
              <a:ext cx="14898342"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3D37F0E0-1255-4538-B472-A446D5A437B2}"/>
                </a:ext>
              </a:extLst>
            </p:cNvPr>
            <p:cNvCxnSpPr/>
            <p:nvPr/>
          </p:nvCxnSpPr>
          <p:spPr bwMode="auto">
            <a:xfrm>
              <a:off x="34612171" y="6614785"/>
              <a:ext cx="14898342" cy="0"/>
            </a:xfrm>
            <a:prstGeom prst="line">
              <a:avLst/>
            </a:prstGeom>
            <a:solidFill>
              <a:schemeClr val="accent1"/>
            </a:solidFill>
            <a:ln w="9525" cap="flat" cmpd="sng" algn="ctr">
              <a:solidFill>
                <a:srgbClr val="C00000"/>
              </a:solidFill>
              <a:prstDash val="solid"/>
              <a:round/>
              <a:headEnd type="none" w="med" len="med"/>
              <a:tailEnd type="none" w="med" len="med"/>
            </a:ln>
            <a:effectLst/>
          </p:spPr>
        </p:cxnSp>
      </p:grpSp>
      <p:sp>
        <p:nvSpPr>
          <p:cNvPr id="61" name="Text Box 112">
            <a:extLst>
              <a:ext uri="{FF2B5EF4-FFF2-40B4-BE49-F238E27FC236}">
                <a16:creationId xmlns:a16="http://schemas.microsoft.com/office/drawing/2014/main" id="{520FA9F9-6568-418A-806A-213CF2F9713A}"/>
              </a:ext>
            </a:extLst>
          </p:cNvPr>
          <p:cNvSpPr txBox="1">
            <a:spLocks noChangeArrowheads="1"/>
          </p:cNvSpPr>
          <p:nvPr/>
        </p:nvSpPr>
        <p:spPr bwMode="auto">
          <a:xfrm>
            <a:off x="1600407" y="26941279"/>
            <a:ext cx="4983274" cy="1126300"/>
          </a:xfrm>
          <a:prstGeom prst="rect">
            <a:avLst/>
          </a:prstGeom>
          <a:noFill/>
          <a:ln w="9525" algn="ctr">
            <a:noFill/>
            <a:miter lim="800000"/>
            <a:headEnd/>
            <a:tailEnd/>
          </a:ln>
          <a:effectLst/>
        </p:spPr>
        <p:txBody>
          <a:bodyPr lIns="0" tIns="0" rIns="0" bIns="0"/>
          <a:lstStyle/>
          <a:p>
            <a:pPr defTabSz="18611850">
              <a:lnSpc>
                <a:spcPct val="90000"/>
              </a:lnSpc>
              <a:spcBef>
                <a:spcPct val="40000"/>
              </a:spcBef>
            </a:pPr>
            <a:r>
              <a:rPr lang="en-US" sz="2800" b="1" dirty="0"/>
              <a:t>Figure 2: Bone scan showing diffuse increased uptake within osseous structures and periarticular surfaces</a:t>
            </a:r>
          </a:p>
        </p:txBody>
      </p:sp>
      <p:sp>
        <p:nvSpPr>
          <p:cNvPr id="63" name="Text Box 105">
            <a:extLst>
              <a:ext uri="{FF2B5EF4-FFF2-40B4-BE49-F238E27FC236}">
                <a16:creationId xmlns:a16="http://schemas.microsoft.com/office/drawing/2014/main" id="{026272D6-5A4E-4820-81DA-83905FBD1F6D}"/>
              </a:ext>
            </a:extLst>
          </p:cNvPr>
          <p:cNvSpPr txBox="1">
            <a:spLocks noChangeArrowheads="1"/>
          </p:cNvSpPr>
          <p:nvPr/>
        </p:nvSpPr>
        <p:spPr bwMode="auto">
          <a:xfrm>
            <a:off x="34913585" y="6660679"/>
            <a:ext cx="14631706" cy="2370138"/>
          </a:xfrm>
          <a:prstGeom prst="rect">
            <a:avLst/>
          </a:prstGeom>
          <a:noFill/>
          <a:ln w="9525" algn="ctr">
            <a:noFill/>
            <a:miter lim="800000"/>
            <a:headEnd/>
            <a:tailEnd/>
          </a:ln>
          <a:effectLst/>
        </p:spPr>
        <p:txBody>
          <a:bodyPr lIns="0" tIns="0" rIns="0" bIns="0"/>
          <a:lstStyle/>
          <a:p>
            <a:pPr marL="0" marR="0">
              <a:lnSpc>
                <a:spcPct val="115000"/>
              </a:lnSpc>
              <a:spcBef>
                <a:spcPts val="0"/>
              </a:spcBef>
              <a:spcAft>
                <a:spcPts val="0"/>
              </a:spcAft>
            </a:pPr>
            <a:r>
              <a:rPr lang="en-US" sz="3600" dirty="0">
                <a:effectLst/>
                <a:latin typeface="Arial" panose="020B0604020202020204" pitchFamily="34" charset="0"/>
                <a:ea typeface="Arial" panose="020B0604020202020204" pitchFamily="34" charset="0"/>
              </a:rPr>
              <a:t>The patient was initially managed conservatively for small bowel obstruction with a nasogastric tube and bowel rest. </a:t>
            </a: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dirty="0">
                <a:effectLst/>
                <a:latin typeface="Arial" panose="020B0604020202020204" pitchFamily="34" charset="0"/>
                <a:ea typeface="Arial" panose="020B0604020202020204" pitchFamily="34" charset="0"/>
              </a:rPr>
              <a:t>By the fourth day of hospital stay, the patient still reported minimal flatus. </a:t>
            </a: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dirty="0">
                <a:effectLst/>
                <a:latin typeface="Arial" panose="020B0604020202020204" pitchFamily="34" charset="0"/>
                <a:ea typeface="Arial" panose="020B0604020202020204" pitchFamily="34" charset="0"/>
              </a:rPr>
              <a:t>He received a dose of prednisone and was taken to the OR that day for diagnostic laparoscopy, during which he was found to have no small bowel obstruction or adhesions. An inflamed jejunum and ileum were noted. </a:t>
            </a:r>
          </a:p>
          <a:p>
            <a:pPr marL="0" marR="0">
              <a:lnSpc>
                <a:spcPct val="115000"/>
              </a:lnSpc>
              <a:spcBef>
                <a:spcPts val="0"/>
              </a:spcBef>
              <a:spcAft>
                <a:spcPts val="0"/>
              </a:spcAft>
            </a:pPr>
            <a:endParaRPr lang="en-US" sz="36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3600" dirty="0">
                <a:latin typeface="Arial" panose="020B0604020202020204" pitchFamily="34" charset="0"/>
                <a:ea typeface="Arial" panose="020B0604020202020204" pitchFamily="34" charset="0"/>
              </a:rPr>
              <a:t>P</a:t>
            </a:r>
            <a:r>
              <a:rPr lang="en-US" sz="3600" dirty="0">
                <a:effectLst/>
                <a:latin typeface="Arial" panose="020B0604020202020204" pitchFamily="34" charset="0"/>
                <a:ea typeface="Arial" panose="020B0604020202020204" pitchFamily="34" charset="0"/>
              </a:rPr>
              <a:t>ost-operative course was uncomplicated; he was discharged the following day. </a:t>
            </a:r>
            <a:endParaRPr lang="en-US" sz="3200" dirty="0">
              <a:effectLst/>
              <a:latin typeface="Arial" panose="020B0604020202020204" pitchFamily="34" charset="0"/>
              <a:ea typeface="Arial" panose="020B0604020202020204" pitchFamily="34" charset="0"/>
            </a:endParaRPr>
          </a:p>
        </p:txBody>
      </p:sp>
      <p:pic>
        <p:nvPicPr>
          <p:cNvPr id="17" name="Picture 16">
            <a:extLst>
              <a:ext uri="{FF2B5EF4-FFF2-40B4-BE49-F238E27FC236}">
                <a16:creationId xmlns:a16="http://schemas.microsoft.com/office/drawing/2014/main" id="{A919AC4B-6058-4163-8C24-6B96585197D2}"/>
              </a:ext>
            </a:extLst>
          </p:cNvPr>
          <p:cNvPicPr>
            <a:picLocks noChangeAspect="1"/>
          </p:cNvPicPr>
          <p:nvPr/>
        </p:nvPicPr>
        <p:blipFill>
          <a:blip r:embed="rId7"/>
          <a:stretch>
            <a:fillRect/>
          </a:stretch>
        </p:blipFill>
        <p:spPr>
          <a:xfrm>
            <a:off x="23197619" y="23878053"/>
            <a:ext cx="10737192" cy="7902670"/>
          </a:xfrm>
          <a:prstGeom prst="rect">
            <a:avLst/>
          </a:prstGeom>
        </p:spPr>
      </p:pic>
      <p:sp>
        <p:nvSpPr>
          <p:cNvPr id="66" name="Text Box 112">
            <a:extLst>
              <a:ext uri="{FF2B5EF4-FFF2-40B4-BE49-F238E27FC236}">
                <a16:creationId xmlns:a16="http://schemas.microsoft.com/office/drawing/2014/main" id="{B79D576E-4A0A-485F-8F93-8EE261F09CFD}"/>
              </a:ext>
            </a:extLst>
          </p:cNvPr>
          <p:cNvSpPr txBox="1">
            <a:spLocks noChangeArrowheads="1"/>
          </p:cNvSpPr>
          <p:nvPr/>
        </p:nvSpPr>
        <p:spPr bwMode="auto">
          <a:xfrm>
            <a:off x="18147216" y="27829388"/>
            <a:ext cx="4983274" cy="1126300"/>
          </a:xfrm>
          <a:prstGeom prst="rect">
            <a:avLst/>
          </a:prstGeom>
          <a:noFill/>
          <a:ln w="9525" algn="ctr">
            <a:noFill/>
            <a:miter lim="800000"/>
            <a:headEnd/>
            <a:tailEnd/>
          </a:ln>
          <a:effectLst/>
        </p:spPr>
        <p:txBody>
          <a:bodyPr lIns="0" tIns="0" rIns="0" bIns="0"/>
          <a:lstStyle/>
          <a:p>
            <a:pPr defTabSz="18611850">
              <a:lnSpc>
                <a:spcPct val="90000"/>
              </a:lnSpc>
              <a:spcBef>
                <a:spcPct val="40000"/>
              </a:spcBef>
            </a:pPr>
            <a:r>
              <a:rPr lang="en-US" sz="2800" b="1" dirty="0"/>
              <a:t>Figure 4: Enhancing wall thickening of the ileum</a:t>
            </a:r>
          </a:p>
        </p:txBody>
      </p:sp>
      <p:cxnSp>
        <p:nvCxnSpPr>
          <p:cNvPr id="19" name="Straight Arrow Connector 18">
            <a:extLst>
              <a:ext uri="{FF2B5EF4-FFF2-40B4-BE49-F238E27FC236}">
                <a16:creationId xmlns:a16="http://schemas.microsoft.com/office/drawing/2014/main" id="{74317D4E-4A2C-408B-8BA7-95EC8203CA6D}"/>
              </a:ext>
            </a:extLst>
          </p:cNvPr>
          <p:cNvCxnSpPr>
            <a:cxnSpLocks/>
          </p:cNvCxnSpPr>
          <p:nvPr/>
        </p:nvCxnSpPr>
        <p:spPr bwMode="auto">
          <a:xfrm flipV="1">
            <a:off x="26609040" y="27298650"/>
            <a:ext cx="918210" cy="530738"/>
          </a:xfrm>
          <a:prstGeom prst="straightConnector1">
            <a:avLst/>
          </a:prstGeom>
          <a:solidFill>
            <a:schemeClr val="accent1"/>
          </a:solidFill>
          <a:ln w="152400" cap="flat" cmpd="sng" algn="ctr">
            <a:solidFill>
              <a:srgbClr val="FFFF00"/>
            </a:solidFill>
            <a:prstDash val="solid"/>
            <a:round/>
            <a:headEnd type="none" w="med" len="med"/>
            <a:tailEnd type="triangle"/>
          </a:ln>
          <a:effectLst/>
        </p:spPr>
      </p:cxnSp>
      <p:sp>
        <p:nvSpPr>
          <p:cNvPr id="69" name="Text Box 112">
            <a:extLst>
              <a:ext uri="{FF2B5EF4-FFF2-40B4-BE49-F238E27FC236}">
                <a16:creationId xmlns:a16="http://schemas.microsoft.com/office/drawing/2014/main" id="{67260F99-5040-4AC4-9824-D65F7B943C50}"/>
              </a:ext>
            </a:extLst>
          </p:cNvPr>
          <p:cNvSpPr txBox="1">
            <a:spLocks noChangeArrowheads="1"/>
          </p:cNvSpPr>
          <p:nvPr/>
        </p:nvSpPr>
        <p:spPr bwMode="auto">
          <a:xfrm>
            <a:off x="28082631" y="19073516"/>
            <a:ext cx="5405029" cy="1126300"/>
          </a:xfrm>
          <a:prstGeom prst="rect">
            <a:avLst/>
          </a:prstGeom>
          <a:noFill/>
          <a:ln w="9525" algn="ctr">
            <a:noFill/>
            <a:miter lim="800000"/>
            <a:headEnd/>
            <a:tailEnd/>
          </a:ln>
          <a:effectLst/>
        </p:spPr>
        <p:txBody>
          <a:bodyPr lIns="0" tIns="0" rIns="0" bIns="0"/>
          <a:lstStyle/>
          <a:p>
            <a:pPr defTabSz="18611850">
              <a:lnSpc>
                <a:spcPct val="90000"/>
              </a:lnSpc>
              <a:spcBef>
                <a:spcPct val="40000"/>
              </a:spcBef>
            </a:pPr>
            <a:r>
              <a:rPr lang="en-US" sz="2800" b="1" dirty="0"/>
              <a:t>Figure 3: numerous dilated loops of proximal small bowel with air fluid levels</a:t>
            </a:r>
          </a:p>
        </p:txBody>
      </p:sp>
      <p:sp>
        <p:nvSpPr>
          <p:cNvPr id="87" name="Text Box 105">
            <a:extLst>
              <a:ext uri="{FF2B5EF4-FFF2-40B4-BE49-F238E27FC236}">
                <a16:creationId xmlns:a16="http://schemas.microsoft.com/office/drawing/2014/main" id="{52F21673-E6E8-4159-8F57-E0A243F56421}"/>
              </a:ext>
            </a:extLst>
          </p:cNvPr>
          <p:cNvSpPr txBox="1">
            <a:spLocks noChangeArrowheads="1"/>
          </p:cNvSpPr>
          <p:nvPr/>
        </p:nvSpPr>
        <p:spPr bwMode="auto">
          <a:xfrm>
            <a:off x="35372885" y="28274675"/>
            <a:ext cx="14437659" cy="2370138"/>
          </a:xfrm>
          <a:prstGeom prst="rect">
            <a:avLst/>
          </a:prstGeom>
          <a:noFill/>
          <a:ln w="9525" algn="ctr">
            <a:noFill/>
            <a:miter lim="800000"/>
            <a:headEnd/>
            <a:tailEnd/>
          </a:ln>
          <a:effectLst/>
        </p:spPr>
        <p:txBody>
          <a:bodyPr lIns="0" tIns="0" rIns="0" bIns="0"/>
          <a:lstStyle/>
          <a:p>
            <a:pPr marL="406400" marR="0" indent="-40640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1. 	</a:t>
            </a:r>
            <a:r>
              <a:rPr lang="en-US" sz="1800" dirty="0" err="1">
                <a:effectLst/>
                <a:latin typeface="Arial" panose="020B0604020202020204" pitchFamily="34" charset="0"/>
                <a:ea typeface="Arial" panose="020B0604020202020204" pitchFamily="34" charset="0"/>
              </a:rPr>
              <a:t>Cives</a:t>
            </a:r>
            <a:r>
              <a:rPr lang="en-US" sz="1800" dirty="0">
                <a:effectLst/>
                <a:latin typeface="Arial" panose="020B0604020202020204" pitchFamily="34" charset="0"/>
                <a:ea typeface="Arial" panose="020B0604020202020204" pitchFamily="34" charset="0"/>
              </a:rPr>
              <a:t> M, Simone V, Rizzo FM, et al. </a:t>
            </a:r>
            <a:r>
              <a:rPr lang="en-US" sz="1800" dirty="0" err="1">
                <a:effectLst/>
                <a:latin typeface="Arial" panose="020B0604020202020204" pitchFamily="34" charset="0"/>
                <a:ea typeface="Arial" panose="020B0604020202020204" pitchFamily="34" charset="0"/>
              </a:rPr>
              <a:t>Erdheim</a:t>
            </a:r>
            <a:r>
              <a:rPr lang="en-US" sz="1800" dirty="0">
                <a:effectLst/>
                <a:latin typeface="Arial" panose="020B0604020202020204" pitchFamily="34" charset="0"/>
                <a:ea typeface="Arial" panose="020B0604020202020204" pitchFamily="34" charset="0"/>
              </a:rPr>
              <a:t>-Chester disease: A systematic review. </a:t>
            </a:r>
            <a:r>
              <a:rPr lang="en-US" sz="1800" i="1" dirty="0">
                <a:effectLst/>
                <a:latin typeface="Arial" panose="020B0604020202020204" pitchFamily="34" charset="0"/>
                <a:ea typeface="Arial" panose="020B0604020202020204" pitchFamily="34" charset="0"/>
              </a:rPr>
              <a:t>Crit Rev Oncol </a:t>
            </a:r>
            <a:r>
              <a:rPr lang="en-US" sz="1800" i="1" dirty="0" err="1">
                <a:effectLst/>
                <a:latin typeface="Arial" panose="020B0604020202020204" pitchFamily="34" charset="0"/>
                <a:ea typeface="Arial" panose="020B0604020202020204" pitchFamily="34" charset="0"/>
              </a:rPr>
              <a:t>Hematol</a:t>
            </a:r>
            <a:r>
              <a:rPr lang="en-US" sz="1800" dirty="0">
                <a:effectLst/>
                <a:latin typeface="Arial" panose="020B0604020202020204" pitchFamily="34" charset="0"/>
                <a:ea typeface="Arial" panose="020B0604020202020204" pitchFamily="34" charset="0"/>
              </a:rPr>
              <a:t>. Published online 2015. doi:10.1016/j.critrevonc.2015.02.004</a:t>
            </a:r>
          </a:p>
          <a:p>
            <a:pPr marL="406400" marR="0" indent="-40640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2. 	</a:t>
            </a:r>
            <a:r>
              <a:rPr lang="en-US" sz="1800" dirty="0" err="1">
                <a:effectLst/>
                <a:latin typeface="Arial" panose="020B0604020202020204" pitchFamily="34" charset="0"/>
                <a:ea typeface="Arial" panose="020B0604020202020204" pitchFamily="34" charset="0"/>
              </a:rPr>
              <a:t>Campochiaro</a:t>
            </a:r>
            <a:r>
              <a:rPr lang="en-US" sz="1800" dirty="0">
                <a:effectLst/>
                <a:latin typeface="Arial" panose="020B0604020202020204" pitchFamily="34" charset="0"/>
                <a:ea typeface="Arial" panose="020B0604020202020204" pitchFamily="34" charset="0"/>
              </a:rPr>
              <a:t> C, </a:t>
            </a:r>
            <a:r>
              <a:rPr lang="en-US" sz="1800" dirty="0" err="1">
                <a:effectLst/>
                <a:latin typeface="Arial" panose="020B0604020202020204" pitchFamily="34" charset="0"/>
                <a:ea typeface="Arial" panose="020B0604020202020204" pitchFamily="34" charset="0"/>
              </a:rPr>
              <a:t>Tomelleri</a:t>
            </a:r>
            <a:r>
              <a:rPr lang="en-US" sz="1800" dirty="0">
                <a:effectLst/>
                <a:latin typeface="Arial" panose="020B0604020202020204" pitchFamily="34" charset="0"/>
                <a:ea typeface="Arial" panose="020B0604020202020204" pitchFamily="34" charset="0"/>
              </a:rPr>
              <a:t> A, Cavalli G, </a:t>
            </a:r>
            <a:r>
              <a:rPr lang="en-US" sz="1800" dirty="0" err="1">
                <a:effectLst/>
                <a:latin typeface="Arial" panose="020B0604020202020204" pitchFamily="34" charset="0"/>
                <a:ea typeface="Arial" panose="020B0604020202020204" pitchFamily="34" charset="0"/>
              </a:rPr>
              <a:t>Berti</a:t>
            </a:r>
            <a:r>
              <a:rPr lang="en-US" sz="1800" dirty="0">
                <a:effectLst/>
                <a:latin typeface="Arial" panose="020B0604020202020204" pitchFamily="34" charset="0"/>
                <a:ea typeface="Arial" panose="020B0604020202020204" pitchFamily="34" charset="0"/>
              </a:rPr>
              <a:t> A, </a:t>
            </a:r>
            <a:r>
              <a:rPr lang="en-US" sz="1800" dirty="0" err="1">
                <a:effectLst/>
                <a:latin typeface="Arial" panose="020B0604020202020204" pitchFamily="34" charset="0"/>
                <a:ea typeface="Arial" panose="020B0604020202020204" pitchFamily="34" charset="0"/>
              </a:rPr>
              <a:t>Dagna</a:t>
            </a:r>
            <a:r>
              <a:rPr lang="en-US" sz="1800" dirty="0">
                <a:effectLst/>
                <a:latin typeface="Arial" panose="020B0604020202020204" pitchFamily="34" charset="0"/>
                <a:ea typeface="Arial" panose="020B0604020202020204" pitchFamily="34" charset="0"/>
              </a:rPr>
              <a:t> L. </a:t>
            </a:r>
            <a:r>
              <a:rPr lang="en-US" sz="1800" dirty="0" err="1">
                <a:effectLst/>
                <a:latin typeface="Arial" panose="020B0604020202020204" pitchFamily="34" charset="0"/>
                <a:ea typeface="Arial" panose="020B0604020202020204" pitchFamily="34" charset="0"/>
              </a:rPr>
              <a:t>Erdheim</a:t>
            </a:r>
            <a:r>
              <a:rPr lang="en-US" sz="1800" dirty="0">
                <a:effectLst/>
                <a:latin typeface="Arial" panose="020B0604020202020204" pitchFamily="34" charset="0"/>
                <a:ea typeface="Arial" panose="020B0604020202020204" pitchFamily="34" charset="0"/>
              </a:rPr>
              <a:t>-Chester disease. </a:t>
            </a:r>
            <a:r>
              <a:rPr lang="en-US" sz="1800" i="1" dirty="0">
                <a:effectLst/>
                <a:latin typeface="Arial" panose="020B0604020202020204" pitchFamily="34" charset="0"/>
                <a:ea typeface="Arial" panose="020B0604020202020204" pitchFamily="34" charset="0"/>
              </a:rPr>
              <a:t>Eur J Intern Med</a:t>
            </a:r>
            <a:r>
              <a:rPr lang="en-US" sz="1800" dirty="0">
                <a:effectLst/>
                <a:latin typeface="Arial" panose="020B0604020202020204" pitchFamily="34" charset="0"/>
                <a:ea typeface="Arial" panose="020B0604020202020204" pitchFamily="34" charset="0"/>
              </a:rPr>
              <a:t>. Published online 2015. doi:10.1016/j.ejim.2015.03.004</a:t>
            </a:r>
          </a:p>
          <a:p>
            <a:pPr marL="406400" marR="0" indent="-40640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3. 	</a:t>
            </a:r>
            <a:r>
              <a:rPr lang="en-US" sz="1800" dirty="0" err="1">
                <a:effectLst/>
                <a:latin typeface="Arial" panose="020B0604020202020204" pitchFamily="34" charset="0"/>
                <a:ea typeface="Arial" panose="020B0604020202020204" pitchFamily="34" charset="0"/>
              </a:rPr>
              <a:t>Christophi</a:t>
            </a:r>
            <a:r>
              <a:rPr lang="en-US" sz="1800" dirty="0">
                <a:effectLst/>
                <a:latin typeface="Arial" panose="020B0604020202020204" pitchFamily="34" charset="0"/>
                <a:ea typeface="Arial" panose="020B0604020202020204" pitchFamily="34" charset="0"/>
              </a:rPr>
              <a:t> GP, Sharma Y, Farhan Q, et al. </a:t>
            </a:r>
            <a:r>
              <a:rPr lang="en-US" sz="1800" dirty="0" err="1">
                <a:effectLst/>
                <a:latin typeface="Arial" panose="020B0604020202020204" pitchFamily="34" charset="0"/>
                <a:ea typeface="Arial" panose="020B0604020202020204" pitchFamily="34" charset="0"/>
              </a:rPr>
              <a:t>Erdheim-chester</a:t>
            </a:r>
            <a:r>
              <a:rPr lang="en-US" sz="1800" dirty="0">
                <a:effectLst/>
                <a:latin typeface="Arial" panose="020B0604020202020204" pitchFamily="34" charset="0"/>
                <a:ea typeface="Arial" panose="020B0604020202020204" pitchFamily="34" charset="0"/>
              </a:rPr>
              <a:t> disease presenting with histiocytic colitis and cytokine storm. </a:t>
            </a:r>
            <a:r>
              <a:rPr lang="en-US" sz="1800" i="1" dirty="0">
                <a:effectLst/>
                <a:latin typeface="Arial" panose="020B0604020202020204" pitchFamily="34" charset="0"/>
                <a:ea typeface="Arial" panose="020B0604020202020204" pitchFamily="34" charset="0"/>
              </a:rPr>
              <a:t>J </a:t>
            </a:r>
            <a:r>
              <a:rPr lang="en-US" sz="1800" i="1" dirty="0" err="1">
                <a:effectLst/>
                <a:latin typeface="Arial" panose="020B0604020202020204" pitchFamily="34" charset="0"/>
                <a:ea typeface="Arial" panose="020B0604020202020204" pitchFamily="34" charset="0"/>
              </a:rPr>
              <a:t>Gastrointest</a:t>
            </a:r>
            <a:r>
              <a:rPr lang="en-US" sz="1800" i="1" dirty="0">
                <a:effectLst/>
                <a:latin typeface="Arial" panose="020B0604020202020204" pitchFamily="34" charset="0"/>
                <a:ea typeface="Arial" panose="020B0604020202020204" pitchFamily="34" charset="0"/>
              </a:rPr>
              <a:t> Liver Dis</a:t>
            </a:r>
            <a:r>
              <a:rPr lang="en-US" sz="1800" dirty="0">
                <a:effectLst/>
                <a:latin typeface="Arial" panose="020B0604020202020204" pitchFamily="34" charset="0"/>
                <a:ea typeface="Arial" panose="020B0604020202020204" pitchFamily="34" charset="0"/>
              </a:rPr>
              <a:t>. Published online 2017. doi:10.15403/jgld.2014.1121.262.erd</a:t>
            </a:r>
          </a:p>
          <a:p>
            <a:pPr marL="406400" marR="0" indent="-40640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4. 	</a:t>
            </a:r>
            <a:r>
              <a:rPr lang="en-US" sz="1800" dirty="0" err="1">
                <a:effectLst/>
                <a:latin typeface="Arial" panose="020B0604020202020204" pitchFamily="34" charset="0"/>
                <a:ea typeface="Arial" panose="020B0604020202020204" pitchFamily="34" charset="0"/>
              </a:rPr>
              <a:t>Tevlin</a:t>
            </a:r>
            <a:r>
              <a:rPr lang="en-US" sz="1800" dirty="0">
                <a:effectLst/>
                <a:latin typeface="Arial" panose="020B0604020202020204" pitchFamily="34" charset="0"/>
                <a:ea typeface="Arial" panose="020B0604020202020204" pitchFamily="34" charset="0"/>
              </a:rPr>
              <a:t> R, </a:t>
            </a:r>
            <a:r>
              <a:rPr lang="en-US" sz="1800" dirty="0" err="1">
                <a:effectLst/>
                <a:latin typeface="Arial" panose="020B0604020202020204" pitchFamily="34" charset="0"/>
                <a:ea typeface="Arial" panose="020B0604020202020204" pitchFamily="34" charset="0"/>
              </a:rPr>
              <a:t>Cahalane</a:t>
            </a:r>
            <a:r>
              <a:rPr lang="en-US" sz="1800" dirty="0">
                <a:effectLst/>
                <a:latin typeface="Arial" panose="020B0604020202020204" pitchFamily="34" charset="0"/>
                <a:ea typeface="Arial" panose="020B0604020202020204" pitchFamily="34" charset="0"/>
              </a:rPr>
              <a:t> AM, Larkin JO, Treacy A, </a:t>
            </a:r>
            <a:r>
              <a:rPr lang="en-US" sz="1800" dirty="0" err="1">
                <a:effectLst/>
                <a:latin typeface="Arial" panose="020B0604020202020204" pitchFamily="34" charset="0"/>
                <a:ea typeface="Arial" panose="020B0604020202020204" pitchFamily="34" charset="0"/>
              </a:rPr>
              <a:t>Connaghan</a:t>
            </a:r>
            <a:r>
              <a:rPr lang="en-US" sz="1800" dirty="0">
                <a:effectLst/>
                <a:latin typeface="Arial" panose="020B0604020202020204" pitchFamily="34" charset="0"/>
                <a:ea typeface="Arial" panose="020B0604020202020204" pitchFamily="34" charset="0"/>
              </a:rPr>
              <a:t> D, Winter DC. Gastrointestinal </a:t>
            </a:r>
            <a:r>
              <a:rPr lang="en-US" sz="1800" dirty="0" err="1">
                <a:effectLst/>
                <a:latin typeface="Arial" panose="020B0604020202020204" pitchFamily="34" charset="0"/>
                <a:ea typeface="Arial" panose="020B0604020202020204" pitchFamily="34" charset="0"/>
              </a:rPr>
              <a:t>Erdheim</a:t>
            </a:r>
            <a:r>
              <a:rPr lang="en-US" sz="1800" dirty="0">
                <a:effectLst/>
                <a:latin typeface="Arial" panose="020B0604020202020204" pitchFamily="34" charset="0"/>
                <a:ea typeface="Arial" panose="020B0604020202020204" pitchFamily="34" charset="0"/>
              </a:rPr>
              <a:t>-Chester disease. </a:t>
            </a:r>
            <a:r>
              <a:rPr lang="en-US" sz="1800" i="1" dirty="0" err="1">
                <a:effectLst/>
                <a:latin typeface="Arial" panose="020B0604020202020204" pitchFamily="34" charset="0"/>
                <a:ea typeface="Arial" panose="020B0604020202020204" pitchFamily="34" charset="0"/>
              </a:rPr>
              <a:t>Ir</a:t>
            </a:r>
            <a:r>
              <a:rPr lang="en-US" sz="1800" i="1" dirty="0">
                <a:effectLst/>
                <a:latin typeface="Arial" panose="020B0604020202020204" pitchFamily="34" charset="0"/>
                <a:ea typeface="Arial" panose="020B0604020202020204" pitchFamily="34" charset="0"/>
              </a:rPr>
              <a:t> Med J</a:t>
            </a:r>
            <a:r>
              <a:rPr lang="en-US" sz="1800" dirty="0">
                <a:effectLst/>
                <a:latin typeface="Arial" panose="020B0604020202020204" pitchFamily="34" charset="0"/>
                <a:ea typeface="Arial" panose="020B0604020202020204" pitchFamily="34" charset="0"/>
              </a:rPr>
              <a:t>. Published online 2014.</a:t>
            </a:r>
          </a:p>
          <a:p>
            <a:pPr marL="406400" marR="0" indent="-40640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5. 	</a:t>
            </a:r>
            <a:r>
              <a:rPr lang="en-US" sz="1800" dirty="0" err="1">
                <a:effectLst/>
                <a:latin typeface="Arial" panose="020B0604020202020204" pitchFamily="34" charset="0"/>
                <a:ea typeface="Arial" panose="020B0604020202020204" pitchFamily="34" charset="0"/>
              </a:rPr>
              <a:t>Veyssier-Belot</a:t>
            </a:r>
            <a:r>
              <a:rPr lang="en-US" sz="1800" dirty="0">
                <a:effectLst/>
                <a:latin typeface="Arial" panose="020B0604020202020204" pitchFamily="34" charset="0"/>
                <a:ea typeface="Arial" panose="020B0604020202020204" pitchFamily="34" charset="0"/>
              </a:rPr>
              <a:t> C, </a:t>
            </a:r>
            <a:r>
              <a:rPr lang="en-US" sz="1800" dirty="0" err="1">
                <a:effectLst/>
                <a:latin typeface="Arial" panose="020B0604020202020204" pitchFamily="34" charset="0"/>
                <a:ea typeface="Arial" panose="020B0604020202020204" pitchFamily="34" charset="0"/>
              </a:rPr>
              <a:t>Cacoub</a:t>
            </a:r>
            <a:r>
              <a:rPr lang="en-US" sz="1800" dirty="0">
                <a:effectLst/>
                <a:latin typeface="Arial" panose="020B0604020202020204" pitchFamily="34" charset="0"/>
                <a:ea typeface="Arial" panose="020B0604020202020204" pitchFamily="34" charset="0"/>
              </a:rPr>
              <a:t> P, </a:t>
            </a:r>
            <a:r>
              <a:rPr lang="en-US" sz="1800" dirty="0" err="1">
                <a:effectLst/>
                <a:latin typeface="Arial" panose="020B0604020202020204" pitchFamily="34" charset="0"/>
                <a:ea typeface="Arial" panose="020B0604020202020204" pitchFamily="34" charset="0"/>
              </a:rPr>
              <a:t>Caparros</a:t>
            </a:r>
            <a:r>
              <a:rPr lang="en-US" sz="1800" dirty="0">
                <a:effectLst/>
                <a:latin typeface="Arial" panose="020B0604020202020204" pitchFamily="34" charset="0"/>
                <a:ea typeface="Arial" panose="020B0604020202020204" pitchFamily="34" charset="0"/>
              </a:rPr>
              <a:t>-Lefebvre D, et al. </a:t>
            </a:r>
            <a:r>
              <a:rPr lang="en-US" sz="1800" dirty="0" err="1">
                <a:effectLst/>
                <a:latin typeface="Arial" panose="020B0604020202020204" pitchFamily="34" charset="0"/>
                <a:ea typeface="Arial" panose="020B0604020202020204" pitchFamily="34" charset="0"/>
              </a:rPr>
              <a:t>Erdheim</a:t>
            </a:r>
            <a:r>
              <a:rPr lang="en-US" sz="1800" dirty="0">
                <a:effectLst/>
                <a:latin typeface="Arial" panose="020B0604020202020204" pitchFamily="34" charset="0"/>
                <a:ea typeface="Arial" panose="020B0604020202020204" pitchFamily="34" charset="0"/>
              </a:rPr>
              <a:t>-Chester disease: Clinical and radiologic characteristics of 59 cases. </a:t>
            </a:r>
            <a:r>
              <a:rPr lang="en-US" sz="1800" i="1" dirty="0">
                <a:effectLst/>
                <a:latin typeface="Arial" panose="020B0604020202020204" pitchFamily="34" charset="0"/>
                <a:ea typeface="Arial" panose="020B0604020202020204" pitchFamily="34" charset="0"/>
              </a:rPr>
              <a:t>Medicine (Baltimore)</a:t>
            </a:r>
            <a:r>
              <a:rPr lang="en-US" sz="1800" dirty="0">
                <a:effectLst/>
                <a:latin typeface="Arial" panose="020B0604020202020204" pitchFamily="34" charset="0"/>
                <a:ea typeface="Arial" panose="020B0604020202020204" pitchFamily="34" charset="0"/>
              </a:rPr>
              <a:t>. Published online 1996. doi:10.1097/00005792-199605000-00005</a:t>
            </a:r>
          </a:p>
        </p:txBody>
      </p:sp>
      <p:pic>
        <p:nvPicPr>
          <p:cNvPr id="12" name="Picture 11">
            <a:extLst>
              <a:ext uri="{FF2B5EF4-FFF2-40B4-BE49-F238E27FC236}">
                <a16:creationId xmlns:a16="http://schemas.microsoft.com/office/drawing/2014/main" id="{2E6C29EB-DA2C-4481-99FB-454957FC6956}"/>
              </a:ext>
            </a:extLst>
          </p:cNvPr>
          <p:cNvPicPr>
            <a:picLocks noChangeAspect="1"/>
          </p:cNvPicPr>
          <p:nvPr/>
        </p:nvPicPr>
        <p:blipFill>
          <a:blip r:embed="rId8"/>
          <a:stretch>
            <a:fillRect/>
          </a:stretch>
        </p:blipFill>
        <p:spPr>
          <a:xfrm>
            <a:off x="17447637" y="16080603"/>
            <a:ext cx="10092301" cy="8143357"/>
          </a:xfrm>
          <a:prstGeom prst="rect">
            <a:avLst/>
          </a:prstGeom>
        </p:spPr>
      </p:pic>
      <p:cxnSp>
        <p:nvCxnSpPr>
          <p:cNvPr id="88" name="Straight Arrow Connector 87">
            <a:extLst>
              <a:ext uri="{FF2B5EF4-FFF2-40B4-BE49-F238E27FC236}">
                <a16:creationId xmlns:a16="http://schemas.microsoft.com/office/drawing/2014/main" id="{6DAF4661-6249-4DC9-8961-60D7F888DC01}"/>
              </a:ext>
            </a:extLst>
          </p:cNvPr>
          <p:cNvCxnSpPr>
            <a:cxnSpLocks/>
          </p:cNvCxnSpPr>
          <p:nvPr/>
        </p:nvCxnSpPr>
        <p:spPr bwMode="auto">
          <a:xfrm flipH="1">
            <a:off x="22561062" y="16474884"/>
            <a:ext cx="1304779" cy="578041"/>
          </a:xfrm>
          <a:prstGeom prst="straightConnector1">
            <a:avLst/>
          </a:prstGeom>
          <a:solidFill>
            <a:schemeClr val="accent1"/>
          </a:solidFill>
          <a:ln w="152400" cap="flat" cmpd="sng" algn="ctr">
            <a:solidFill>
              <a:srgbClr val="FFFF00"/>
            </a:solidFill>
            <a:prstDash val="solid"/>
            <a:round/>
            <a:headEnd type="none" w="med" len="med"/>
            <a:tailEnd type="triangle"/>
          </a:ln>
          <a:effectLst/>
        </p:spPr>
      </p:cxnSp>
      <p:pic>
        <p:nvPicPr>
          <p:cNvPr id="24" name="Audio 23">
            <a:hlinkClick r:id="" action="ppaction://media"/>
            <a:extLst>
              <a:ext uri="{FF2B5EF4-FFF2-40B4-BE49-F238E27FC236}">
                <a16:creationId xmlns:a16="http://schemas.microsoft.com/office/drawing/2014/main" id="{B3E1F4CF-DEE2-4473-BA21-5B5AD355F81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0809525" y="32521525"/>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3972"/>
    </mc:Choice>
    <mc:Fallback>
      <p:transition spd="slow" advTm="243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2046&quot;&gt;&lt;/object&gt;&lt;object type=&quot;2&quot; unique_id=&quot;12047&quot;&gt;&lt;object type=&quot;3&quot; unique_id=&quot;12055&quot;&gt;&lt;property id=&quot;20148&quot; value=&quot;5&quot;/&gt;&lt;property id=&quot;20300&quot; value=&quot;Slide 1&quot;/&gt;&lt;property id=&quot;20307&quot; value=&quot;273&quot;/&gt;&lt;/object&gt;&lt;object type=&quot;3&quot; unique_id=&quot;12056&quot;&gt;&lt;property id=&quot;20148&quot; value=&quot;5&quot;/&gt;&lt;property id=&quot;20300&quot; value=&quot;Slide 2&quot;/&gt;&lt;property id=&quot;20307&quot; value=&quot;274&quot;/&gt;&lt;/object&gt;&lt;/object&gt;&lt;/object&gt;&lt;/database&gt;"/>
  <p:tag name="SECTOMILLISECCONVERTED" val="1"/>
</p:tagLst>
</file>

<file path=ppt/theme/theme1.xml><?xml version="1.0" encoding="utf-8"?>
<a:theme xmlns:a="http://schemas.openxmlformats.org/drawingml/2006/main" name="2013 OSUWMC Scientific Poster Template">
  <a:themeElements>
    <a:clrScheme name="OSUWMC Sept 2013">
      <a:dk1>
        <a:srgbClr val="000000"/>
      </a:dk1>
      <a:lt1>
        <a:srgbClr val="FFFFFF"/>
      </a:lt1>
      <a:dk2>
        <a:srgbClr val="666666"/>
      </a:dk2>
      <a:lt2>
        <a:srgbClr val="F2F2F2"/>
      </a:lt2>
      <a:accent1>
        <a:srgbClr val="BB0000"/>
      </a:accent1>
      <a:accent2>
        <a:srgbClr val="D25F15"/>
      </a:accent2>
      <a:accent3>
        <a:srgbClr val="7DA1C4"/>
      </a:accent3>
      <a:accent4>
        <a:srgbClr val="880063"/>
      </a:accent4>
      <a:accent5>
        <a:srgbClr val="999500"/>
      </a:accent5>
      <a:accent6>
        <a:srgbClr val="65513C"/>
      </a:accent6>
      <a:hlink>
        <a:srgbClr val="4B79A5"/>
      </a:hlink>
      <a:folHlink>
        <a:srgbClr val="A3A3A3"/>
      </a:folHlink>
    </a:clrScheme>
    <a:fontScheme name="4_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806950" rtl="0" eaLnBrk="1" fontAlgn="base" latinLnBrk="0" hangingPunct="1">
          <a:lnSpc>
            <a:spcPct val="100000"/>
          </a:lnSpc>
          <a:spcBef>
            <a:spcPct val="0"/>
          </a:spcBef>
          <a:spcAft>
            <a:spcPct val="0"/>
          </a:spcAft>
          <a:buClrTx/>
          <a:buSzTx/>
          <a:buFontTx/>
          <a:buNone/>
          <a:tabLst/>
          <a:defRPr kumimoji="0" lang="en-US" sz="95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806950" rtl="0" eaLnBrk="1" fontAlgn="base" latinLnBrk="0" hangingPunct="1">
          <a:lnSpc>
            <a:spcPct val="100000"/>
          </a:lnSpc>
          <a:spcBef>
            <a:spcPct val="0"/>
          </a:spcBef>
          <a:spcAft>
            <a:spcPct val="0"/>
          </a:spcAft>
          <a:buClrTx/>
          <a:buSzTx/>
          <a:buFontTx/>
          <a:buNone/>
          <a:tabLst/>
          <a:defRPr kumimoji="0" lang="en-US" sz="9500" b="0" i="0" u="none" strike="noStrike" cap="none" normalizeH="0" baseline="0" smtClean="0">
            <a:ln>
              <a:noFill/>
            </a:ln>
            <a:solidFill>
              <a:schemeClr val="tx1"/>
            </a:solidFill>
            <a:effectLst/>
            <a:latin typeface="Arial" charset="0"/>
          </a:defRPr>
        </a:defPPr>
      </a:lstStyle>
    </a:lnDef>
  </a:objectDefaults>
  <a:extraClrSchemeLst>
    <a:extraClrScheme>
      <a:clrScheme name="4_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4_Blank Presentatio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Blank Presentatio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Blank Presentatio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Blank Presentatio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4_Blank Presentatio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4_Blank Presentation 8">
        <a:dk1>
          <a:srgbClr val="000000"/>
        </a:dk1>
        <a:lt1>
          <a:srgbClr val="FFFFFF"/>
        </a:lt1>
        <a:dk2>
          <a:srgbClr val="000000"/>
        </a:dk2>
        <a:lt2>
          <a:srgbClr val="A89487"/>
        </a:lt2>
        <a:accent1>
          <a:srgbClr val="006191"/>
        </a:accent1>
        <a:accent2>
          <a:srgbClr val="C91648"/>
        </a:accent2>
        <a:accent3>
          <a:srgbClr val="FFFFFF"/>
        </a:accent3>
        <a:accent4>
          <a:srgbClr val="000000"/>
        </a:accent4>
        <a:accent5>
          <a:srgbClr val="AAB7C7"/>
        </a:accent5>
        <a:accent6>
          <a:srgbClr val="B61340"/>
        </a:accent6>
        <a:hlink>
          <a:srgbClr val="DA6F2B"/>
        </a:hlink>
        <a:folHlink>
          <a:srgbClr val="6B8C2C"/>
        </a:folHlink>
      </a:clrScheme>
      <a:clrMap bg1="lt1" tx1="dk1" bg2="lt2" tx2="dk2" accent1="accent1" accent2="accent2" accent3="accent3" accent4="accent4" accent5="accent5" accent6="accent6" hlink="hlink" folHlink="folHlink"/>
    </a:extraClrScheme>
    <a:extraClrScheme>
      <a:clrScheme name="4_Blank Presentation 9">
        <a:dk1>
          <a:srgbClr val="000000"/>
        </a:dk1>
        <a:lt1>
          <a:srgbClr val="FFFFFF"/>
        </a:lt1>
        <a:dk2>
          <a:srgbClr val="000000"/>
        </a:dk2>
        <a:lt2>
          <a:srgbClr val="7C8192"/>
        </a:lt2>
        <a:accent1>
          <a:srgbClr val="006191"/>
        </a:accent1>
        <a:accent2>
          <a:srgbClr val="C91648"/>
        </a:accent2>
        <a:accent3>
          <a:srgbClr val="FFFFFF"/>
        </a:accent3>
        <a:accent4>
          <a:srgbClr val="000000"/>
        </a:accent4>
        <a:accent5>
          <a:srgbClr val="AAB7C7"/>
        </a:accent5>
        <a:accent6>
          <a:srgbClr val="B61340"/>
        </a:accent6>
        <a:hlink>
          <a:srgbClr val="DA6F2B"/>
        </a:hlink>
        <a:folHlink>
          <a:srgbClr val="6B8C2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ed Header">
  <a:themeElements>
    <a:clrScheme name="OSUWMC Sept 2013">
      <a:dk1>
        <a:srgbClr val="000000"/>
      </a:dk1>
      <a:lt1>
        <a:srgbClr val="FFFFFF"/>
      </a:lt1>
      <a:dk2>
        <a:srgbClr val="666666"/>
      </a:dk2>
      <a:lt2>
        <a:srgbClr val="F2F2F2"/>
      </a:lt2>
      <a:accent1>
        <a:srgbClr val="BB0000"/>
      </a:accent1>
      <a:accent2>
        <a:srgbClr val="D25F15"/>
      </a:accent2>
      <a:accent3>
        <a:srgbClr val="7DA1C4"/>
      </a:accent3>
      <a:accent4>
        <a:srgbClr val="880063"/>
      </a:accent4>
      <a:accent5>
        <a:srgbClr val="999500"/>
      </a:accent5>
      <a:accent6>
        <a:srgbClr val="65513C"/>
      </a:accent6>
      <a:hlink>
        <a:srgbClr val="4B79A5"/>
      </a:hlink>
      <a:folHlink>
        <a:srgbClr val="A3A3A3"/>
      </a:folHlink>
    </a:clrScheme>
    <a:fontScheme name="4_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806950" rtl="0" eaLnBrk="1" fontAlgn="base" latinLnBrk="0" hangingPunct="1">
          <a:lnSpc>
            <a:spcPct val="100000"/>
          </a:lnSpc>
          <a:spcBef>
            <a:spcPct val="0"/>
          </a:spcBef>
          <a:spcAft>
            <a:spcPct val="0"/>
          </a:spcAft>
          <a:buClrTx/>
          <a:buSzTx/>
          <a:buFontTx/>
          <a:buNone/>
          <a:tabLst/>
          <a:defRPr kumimoji="0" lang="en-US" sz="95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806950" rtl="0" eaLnBrk="1" fontAlgn="base" latinLnBrk="0" hangingPunct="1">
          <a:lnSpc>
            <a:spcPct val="100000"/>
          </a:lnSpc>
          <a:spcBef>
            <a:spcPct val="0"/>
          </a:spcBef>
          <a:spcAft>
            <a:spcPct val="0"/>
          </a:spcAft>
          <a:buClrTx/>
          <a:buSzTx/>
          <a:buFontTx/>
          <a:buNone/>
          <a:tabLst/>
          <a:defRPr kumimoji="0" lang="en-US" sz="9500" b="0" i="0" u="none" strike="noStrike" cap="none" normalizeH="0" baseline="0" smtClean="0">
            <a:ln>
              <a:noFill/>
            </a:ln>
            <a:solidFill>
              <a:schemeClr val="tx1"/>
            </a:solidFill>
            <a:effectLst/>
            <a:latin typeface="Arial" charset="0"/>
          </a:defRPr>
        </a:defPPr>
      </a:lstStyle>
    </a:lnDef>
  </a:objectDefaults>
  <a:extraClrSchemeLst>
    <a:extraClrScheme>
      <a:clrScheme name="4_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4_Blank Presentatio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Blank Presentatio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Blank Presentatio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Blank Presentatio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4_Blank Presentatio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4_Blank Presentation 8">
        <a:dk1>
          <a:srgbClr val="000000"/>
        </a:dk1>
        <a:lt1>
          <a:srgbClr val="FFFFFF"/>
        </a:lt1>
        <a:dk2>
          <a:srgbClr val="000000"/>
        </a:dk2>
        <a:lt2>
          <a:srgbClr val="A89487"/>
        </a:lt2>
        <a:accent1>
          <a:srgbClr val="006191"/>
        </a:accent1>
        <a:accent2>
          <a:srgbClr val="C91648"/>
        </a:accent2>
        <a:accent3>
          <a:srgbClr val="FFFFFF"/>
        </a:accent3>
        <a:accent4>
          <a:srgbClr val="000000"/>
        </a:accent4>
        <a:accent5>
          <a:srgbClr val="AAB7C7"/>
        </a:accent5>
        <a:accent6>
          <a:srgbClr val="B61340"/>
        </a:accent6>
        <a:hlink>
          <a:srgbClr val="DA6F2B"/>
        </a:hlink>
        <a:folHlink>
          <a:srgbClr val="6B8C2C"/>
        </a:folHlink>
      </a:clrScheme>
      <a:clrMap bg1="lt1" tx1="dk1" bg2="lt2" tx2="dk2" accent1="accent1" accent2="accent2" accent3="accent3" accent4="accent4" accent5="accent5" accent6="accent6" hlink="hlink" folHlink="folHlink"/>
    </a:extraClrScheme>
    <a:extraClrScheme>
      <a:clrScheme name="4_Blank Presentation 9">
        <a:dk1>
          <a:srgbClr val="000000"/>
        </a:dk1>
        <a:lt1>
          <a:srgbClr val="FFFFFF"/>
        </a:lt1>
        <a:dk2>
          <a:srgbClr val="000000"/>
        </a:dk2>
        <a:lt2>
          <a:srgbClr val="7C8192"/>
        </a:lt2>
        <a:accent1>
          <a:srgbClr val="006191"/>
        </a:accent1>
        <a:accent2>
          <a:srgbClr val="C91648"/>
        </a:accent2>
        <a:accent3>
          <a:srgbClr val="FFFFFF"/>
        </a:accent3>
        <a:accent4>
          <a:srgbClr val="000000"/>
        </a:accent4>
        <a:accent5>
          <a:srgbClr val="AAB7C7"/>
        </a:accent5>
        <a:accent6>
          <a:srgbClr val="B61340"/>
        </a:accent6>
        <a:hlink>
          <a:srgbClr val="DA6F2B"/>
        </a:hlink>
        <a:folHlink>
          <a:srgbClr val="6B8C2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User_x0020_Type xmlns="eacbd4e1-6f7d-4cc1-92db-35588741376f">Advanced PowerPoint Users</User_x0020_Type>
    <Security_x0020_Disclaimer xmlns="eacbd4e1-6f7d-4cc1-92db-35588741376f">Yes</Security_x0020_Disclaimer>
    <Data_x0020_Classification xmlns="eacbd4e1-6f7d-4cc1-92db-35588741376f">Public</Data_x0020_Classification>
    <Thumbnail xmlns="eacbd4e1-6f7d-4cc1-92db-35588741376f">
      <Url xsi:nil="true"/>
      <Description xsi:nil="true"/>
    </Thumbnai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B1CAD4B521F8749A72C66E6CA80DA82" ma:contentTypeVersion="2" ma:contentTypeDescription="Create a new document." ma:contentTypeScope="" ma:versionID="d0483f9fefd908a120fbee87fba9ff6d">
  <xsd:schema xmlns:xsd="http://www.w3.org/2001/XMLSchema" xmlns:xs="http://www.w3.org/2001/XMLSchema" xmlns:p="http://schemas.microsoft.com/office/2006/metadata/properties" xmlns:ns2="eacbd4e1-6f7d-4cc1-92db-35588741376f" targetNamespace="http://schemas.microsoft.com/office/2006/metadata/properties" ma:root="true" ma:fieldsID="425e620e79c3fcdf391d3210fd40dd8a" ns2:_="">
    <xsd:import namespace="eacbd4e1-6f7d-4cc1-92db-35588741376f"/>
    <xsd:element name="properties">
      <xsd:complexType>
        <xsd:sequence>
          <xsd:element name="documentManagement">
            <xsd:complexType>
              <xsd:all>
                <xsd:element ref="ns2:Thumbnail" minOccurs="0"/>
                <xsd:element ref="ns2:User_x0020_Type" minOccurs="0"/>
                <xsd:element ref="ns2:Data_x0020_Classification"/>
                <xsd:element ref="ns2:Security_x0020_Disclaim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cbd4e1-6f7d-4cc1-92db-35588741376f" elementFormDefault="qualified">
    <xsd:import namespace="http://schemas.microsoft.com/office/2006/documentManagement/types"/>
    <xsd:import namespace="http://schemas.microsoft.com/office/infopath/2007/PartnerControls"/>
    <xsd:element name="Thumbnail" ma:index="8" nillable="true" ma:displayName="Thumbnail" ma:format="Image" ma:internalName="Thumbnail">
      <xsd:complexType>
        <xsd:complexContent>
          <xsd:extension base="dms:URL">
            <xsd:sequence>
              <xsd:element name="Url" type="dms:ValidUrl" minOccurs="0" nillable="true"/>
              <xsd:element name="Description" type="xsd:string" nillable="true"/>
            </xsd:sequence>
          </xsd:extension>
        </xsd:complexContent>
      </xsd:complexType>
    </xsd:element>
    <xsd:element name="User_x0020_Type" ma:index="9" nillable="true" ma:displayName="User Type" ma:default="Advanced PowerPoint Users" ma:format="Dropdown" ma:internalName="User_x0020_Type">
      <xsd:simpleType>
        <xsd:restriction base="dms:Choice">
          <xsd:enumeration value="Advanced PowerPoint Users"/>
          <xsd:enumeration value="Regular PowerPoint Users"/>
        </xsd:restriction>
      </xsd:simpleType>
    </xsd:element>
    <xsd:element name="Data_x0020_Classification" ma:index="10" ma:displayName="Data Classification" ma:default="Limited Access" ma:format="Dropdown" ma:internalName="Data_x0020_Classification">
      <xsd:simpleType>
        <xsd:restriction base="dms:Choice">
          <xsd:enumeration value="Public"/>
          <xsd:enumeration value="Limited Access"/>
        </xsd:restriction>
      </xsd:simpleType>
    </xsd:element>
    <xsd:element name="Security_x0020_Disclaimer" ma:index="11" ma:displayName="Security Disclaimer" ma:description="This document does not contain Personal Health Information (PHI) or other restricted data." ma:format="Dropdown" ma:internalName="Security_x0020_Disclaimer">
      <xsd:simpleType>
        <xsd:restriction base="dms:Choice">
          <xsd:enumeration value="Y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1FC94F-E0AD-44CE-B167-E6677FE16C36}">
  <ds:schemaRefs>
    <ds:schemaRef ds:uri="http://schemas.microsoft.com/office/2006/metadata/properties"/>
    <ds:schemaRef ds:uri="http://schemas.microsoft.com/office/infopath/2007/PartnerControls"/>
    <ds:schemaRef ds:uri="eacbd4e1-6f7d-4cc1-92db-35588741376f"/>
  </ds:schemaRefs>
</ds:datastoreItem>
</file>

<file path=customXml/itemProps2.xml><?xml version="1.0" encoding="utf-8"?>
<ds:datastoreItem xmlns:ds="http://schemas.openxmlformats.org/officeDocument/2006/customXml" ds:itemID="{99C1F6C0-507E-47C7-89D1-034ABF963054}">
  <ds:schemaRefs>
    <ds:schemaRef ds:uri="http://schemas.microsoft.com/sharepoint/v3/contenttype/forms"/>
  </ds:schemaRefs>
</ds:datastoreItem>
</file>

<file path=customXml/itemProps3.xml><?xml version="1.0" encoding="utf-8"?>
<ds:datastoreItem xmlns:ds="http://schemas.openxmlformats.org/officeDocument/2006/customXml" ds:itemID="{DAE0E20A-13FB-4120-B75D-4B78EF9F08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cbd4e1-6f7d-4cc1-92db-3558874137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7589</TotalTime>
  <Words>1406</Words>
  <Application>Microsoft Office PowerPoint</Application>
  <PresentationFormat>Custom</PresentationFormat>
  <Paragraphs>81</Paragraphs>
  <Slides>1</Slides>
  <Notes>1</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vt:i4>
      </vt:variant>
    </vt:vector>
  </HeadingPairs>
  <TitlesOfParts>
    <vt:vector size="5" baseType="lpstr">
      <vt:lpstr>Arial</vt:lpstr>
      <vt:lpstr>Times New Roman</vt:lpstr>
      <vt:lpstr>2013 OSUWMC Scientific Poster Template</vt:lpstr>
      <vt:lpstr>Red Header</vt:lpstr>
      <vt:lpstr>A case of Erdheim-Chester Disease (ECD) with gastrointestinal involvement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2013 OSUWMC SCIENTIFIC POSTER Template_10-10</dc:title>
  <dc:creator>Phillip Anjum</dc:creator>
  <cp:lastModifiedBy>Phillip Anjum</cp:lastModifiedBy>
  <cp:revision>223</cp:revision>
  <dcterms:created xsi:type="dcterms:W3CDTF">2009-09-25T22:33:23Z</dcterms:created>
  <dcterms:modified xsi:type="dcterms:W3CDTF">2021-02-14T20:27:27Z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0x010100FB1CAD4B521F8749A72C66E6CA80DA82</vt:lpwstr>
  </property>
</Properties>
</file>